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7" r:id="rId3"/>
    <p:sldId id="345" r:id="rId4"/>
    <p:sldId id="332" r:id="rId5"/>
    <p:sldId id="336" r:id="rId6"/>
    <p:sldId id="348" r:id="rId7"/>
    <p:sldId id="285" r:id="rId8"/>
    <p:sldId id="354" r:id="rId9"/>
    <p:sldId id="349" r:id="rId10"/>
    <p:sldId id="267" r:id="rId11"/>
    <p:sldId id="351" r:id="rId12"/>
    <p:sldId id="268" r:id="rId13"/>
    <p:sldId id="283" r:id="rId14"/>
    <p:sldId id="353" r:id="rId15"/>
    <p:sldId id="270" r:id="rId16"/>
    <p:sldId id="271" r:id="rId17"/>
    <p:sldId id="273" r:id="rId18"/>
    <p:sldId id="287" r:id="rId19"/>
    <p:sldId id="352" r:id="rId20"/>
    <p:sldId id="344" r:id="rId21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300"/>
    <a:srgbClr val="8D8378"/>
    <a:srgbClr val="4ABEE2"/>
    <a:srgbClr val="2B2321"/>
    <a:srgbClr val="574E46"/>
    <a:srgbClr val="A3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5204" autoAdjust="0"/>
  </p:normalViewPr>
  <p:slideViewPr>
    <p:cSldViewPr snapToGrid="0" snapToObjects="1"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Sheet2!$B$2</c:f>
              <c:strCache>
                <c:ptCount val="1"/>
                <c:pt idx="0">
                  <c:v>PM2.5, TPY</c:v>
                </c:pt>
              </c:strCache>
            </c:strRef>
          </c:tx>
          <c:cat>
            <c:strRef>
              <c:f>Sheet2!$A$3:$A$11</c:f>
              <c:strCache>
                <c:ptCount val="9"/>
                <c:pt idx="0">
                  <c:v>Fireplaces</c:v>
                </c:pt>
                <c:pt idx="1">
                  <c:v>Uncertified Inserts</c:v>
                </c:pt>
                <c:pt idx="2">
                  <c:v>Certified Inserts, non-cat</c:v>
                </c:pt>
                <c:pt idx="3">
                  <c:v>Certified Inserts, cat</c:v>
                </c:pt>
                <c:pt idx="4">
                  <c:v>Uncertified wood stoves</c:v>
                </c:pt>
                <c:pt idx="5">
                  <c:v>Certified wood stoves, non-cat</c:v>
                </c:pt>
                <c:pt idx="6">
                  <c:v>Certified wood stoves, cat</c:v>
                </c:pt>
                <c:pt idx="7">
                  <c:v>Pellet Stoves</c:v>
                </c:pt>
                <c:pt idx="8">
                  <c:v>Firelogs</c:v>
                </c:pt>
              </c:strCache>
            </c:strRef>
          </c:cat>
          <c:val>
            <c:numRef>
              <c:f>Sheet2!$B$3:$B$11</c:f>
              <c:numCache>
                <c:formatCode>General</c:formatCode>
                <c:ptCount val="9"/>
                <c:pt idx="0">
                  <c:v>244</c:v>
                </c:pt>
                <c:pt idx="1">
                  <c:v>78</c:v>
                </c:pt>
                <c:pt idx="2">
                  <c:v>63</c:v>
                </c:pt>
                <c:pt idx="3">
                  <c:v>59</c:v>
                </c:pt>
                <c:pt idx="4">
                  <c:v>540</c:v>
                </c:pt>
                <c:pt idx="5">
                  <c:v>53</c:v>
                </c:pt>
                <c:pt idx="6">
                  <c:v>151</c:v>
                </c:pt>
                <c:pt idx="7">
                  <c:v>2</c:v>
                </c:pt>
                <c:pt idx="8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737172787029935"/>
          <c:y val="7.5749694081310964E-2"/>
          <c:w val="0.40262827212970059"/>
          <c:h val="0.92425030591868906"/>
        </c:manualLayout>
      </c:layout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r">
              <a:defRPr sz="1300"/>
            </a:lvl1pPr>
          </a:lstStyle>
          <a:p>
            <a:fld id="{E5934359-1896-AA4B-832F-7CE40570386C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r">
              <a:defRPr sz="1300"/>
            </a:lvl1pPr>
          </a:lstStyle>
          <a:p>
            <a:fld id="{AA463458-A76A-FD4C-99E8-6CD6EB3C1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7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r">
              <a:defRPr sz="1300"/>
            </a:lvl1pPr>
          </a:lstStyle>
          <a:p>
            <a:fld id="{6A582038-2DB7-794F-ADEF-550D7835B68F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3" rIns="94225" bIns="471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5" tIns="47113" rIns="94225" bIns="471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r">
              <a:defRPr sz="1300"/>
            </a:lvl1pPr>
          </a:lstStyle>
          <a:p>
            <a:fld id="{C16E423F-67C3-6249-94AD-6BB16D7A3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87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51271" indent="-28895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55802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18122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80443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Presentation Title    Presenter's Name</a:t>
            </a:r>
          </a:p>
        </p:txBody>
      </p:sp>
      <p:sp>
        <p:nvSpPr>
          <p:cNvPr id="62469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51271" indent="-28895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55802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18122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80443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400340-069B-420E-8912-56A72071FD27}" type="datetime1">
              <a:rPr lang="en-US" sz="1200"/>
              <a:pPr/>
              <a:t>5/9/2013</a:t>
            </a:fld>
            <a:endParaRPr lang="en-US" sz="1200"/>
          </a:p>
        </p:txBody>
      </p:sp>
      <p:sp>
        <p:nvSpPr>
          <p:cNvPr id="62470" name="Footer Placeholder 5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51271" indent="-28895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55802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18122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80443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(c) 2002 Puget Sound Clean Air Agency</a:t>
            </a:r>
          </a:p>
        </p:txBody>
      </p:sp>
      <p:sp>
        <p:nvSpPr>
          <p:cNvPr id="624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51271" indent="-28895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55802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18122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80443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6D254F-97F5-4554-BA5D-3608787CD36B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51271" indent="-28895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55802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18122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80443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Presentation Title    Presenter's Name</a:t>
            </a:r>
          </a:p>
        </p:txBody>
      </p:sp>
      <p:sp>
        <p:nvSpPr>
          <p:cNvPr id="62469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51271" indent="-28895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55802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18122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80443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400340-069B-420E-8912-56A72071FD27}" type="datetime1">
              <a:rPr lang="en-US" sz="1200"/>
              <a:pPr/>
              <a:t>5/9/2013</a:t>
            </a:fld>
            <a:endParaRPr lang="en-US" sz="1200"/>
          </a:p>
        </p:txBody>
      </p:sp>
      <p:sp>
        <p:nvSpPr>
          <p:cNvPr id="62470" name="Footer Placeholder 5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51271" indent="-28895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55802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18122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80443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(c) 2002 Puget Sound Clean Air Agency</a:t>
            </a:r>
          </a:p>
        </p:txBody>
      </p:sp>
      <p:sp>
        <p:nvSpPr>
          <p:cNvPr id="624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51271" indent="-28895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55802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18122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80443" indent="-231160" defTabSz="940694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6D254F-97F5-4554-BA5D-3608787CD36B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irSafe-PPT-v01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6080" y="2386685"/>
            <a:ext cx="4045833" cy="859388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defRPr sz="3200">
                <a:solidFill>
                  <a:srgbClr val="E75300"/>
                </a:solidFill>
                <a:latin typeface="Lucida Sans Unicode"/>
                <a:cs typeface="Lucida Sans Unicod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6080" y="3444485"/>
            <a:ext cx="4045833" cy="72249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8D8378"/>
                </a:solidFill>
                <a:latin typeface="Lucida Sans Unicode"/>
                <a:cs typeface="Lucida Sans Unicod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26080" y="6068665"/>
            <a:ext cx="2133600" cy="365125"/>
          </a:xfrm>
        </p:spPr>
        <p:txBody>
          <a:bodyPr/>
          <a:lstStyle>
            <a:lvl1pPr>
              <a:defRPr sz="800">
                <a:solidFill>
                  <a:srgbClr val="8D8378"/>
                </a:solidFill>
                <a:latin typeface="Lucida Sans Unicode"/>
                <a:cs typeface="Lucida Sans Unicode"/>
              </a:defRPr>
            </a:lvl1pPr>
          </a:lstStyle>
          <a:p>
            <a:fld id="{0012FD6E-E154-6A42-B1FB-F56DC3150DCC}" type="datetime1">
              <a:rPr lang="en-US" smtClean="0"/>
              <a:pPr/>
              <a:t>5/9/2013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9B8B-D396-EB46-8AC3-8A7D1552BF09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6CFA-94FC-4745-BE9D-816155159C5E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   Presenter's Name</a:t>
            </a:r>
          </a:p>
        </p:txBody>
      </p:sp>
    </p:spTree>
    <p:extLst>
      <p:ext uri="{BB962C8B-B14F-4D97-AF65-F5344CB8AC3E}">
        <p14:creationId xmlns:p14="http://schemas.microsoft.com/office/powerpoint/2010/main" val="24073033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irSafe-PPT-v01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85" y="1271612"/>
            <a:ext cx="7604948" cy="687538"/>
          </a:xfrm>
        </p:spPr>
        <p:txBody>
          <a:bodyPr>
            <a:normAutofit/>
          </a:bodyPr>
          <a:lstStyle>
            <a:lvl1pPr algn="l">
              <a:defRPr sz="2900" b="0" i="0">
                <a:solidFill>
                  <a:srgbClr val="E75300"/>
                </a:solidFill>
                <a:latin typeface="Lucida Sans Unicode"/>
                <a:cs typeface="Lucida Sans Unicod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85" y="2121768"/>
            <a:ext cx="7604949" cy="2615723"/>
          </a:xfrm>
        </p:spPr>
        <p:txBody>
          <a:bodyPr>
            <a:normAutofit/>
          </a:bodyPr>
          <a:lstStyle>
            <a:lvl1pPr>
              <a:buFontTx/>
              <a:buNone/>
              <a:defRPr sz="1800" b="0">
                <a:solidFill>
                  <a:srgbClr val="8D8378"/>
                </a:solidFill>
                <a:latin typeface="Lucida Sans Unicode"/>
                <a:cs typeface="Lucida Sans Unicode"/>
              </a:defRPr>
            </a:lvl1pPr>
            <a:lvl2pPr>
              <a:defRPr sz="1800" b="0">
                <a:solidFill>
                  <a:srgbClr val="8D8378"/>
                </a:solidFill>
                <a:latin typeface="Lucida Sans Unicode"/>
                <a:cs typeface="Lucida Sans Unicode"/>
              </a:defRPr>
            </a:lvl2pPr>
            <a:lvl3pPr>
              <a:defRPr sz="1800" b="0">
                <a:solidFill>
                  <a:srgbClr val="8D8378"/>
                </a:solidFill>
                <a:latin typeface="Lucida Sans Unicode"/>
                <a:cs typeface="Lucida Sans Unicode"/>
              </a:defRPr>
            </a:lvl3pPr>
            <a:lvl4pPr>
              <a:defRPr sz="1800" b="0">
                <a:solidFill>
                  <a:srgbClr val="8D8378"/>
                </a:solidFill>
                <a:latin typeface="Lucida Sans Unicode"/>
                <a:cs typeface="Lucida Sans Unicode"/>
              </a:defRPr>
            </a:lvl4pPr>
            <a:lvl5pPr>
              <a:defRPr sz="1800" b="0">
                <a:solidFill>
                  <a:srgbClr val="8D8378"/>
                </a:solidFill>
                <a:latin typeface="Lucida Sans Unicode"/>
                <a:cs typeface="Lucida Sans Unicod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68665"/>
            <a:ext cx="2133600" cy="365125"/>
          </a:xfrm>
        </p:spPr>
        <p:txBody>
          <a:bodyPr/>
          <a:lstStyle>
            <a:lvl1pPr>
              <a:defRPr sz="800">
                <a:solidFill>
                  <a:srgbClr val="8D8378"/>
                </a:solidFill>
                <a:latin typeface="Lucida Sans Unicode"/>
                <a:cs typeface="Lucida Sans Unicode"/>
              </a:defRPr>
            </a:lvl1pPr>
          </a:lstStyle>
          <a:p>
            <a:fld id="{379EA4F7-C3CA-A544-A56C-9B22EC0CBB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68665"/>
            <a:ext cx="2133600" cy="365125"/>
          </a:xfrm>
        </p:spPr>
        <p:txBody>
          <a:bodyPr/>
          <a:lstStyle>
            <a:lvl1pPr>
              <a:defRPr sz="800">
                <a:solidFill>
                  <a:srgbClr val="8D8378"/>
                </a:solidFill>
                <a:latin typeface="Lucida Sans Unicode"/>
                <a:cs typeface="Lucida Sans Unicode"/>
              </a:defRPr>
            </a:lvl1pPr>
          </a:lstStyle>
          <a:p>
            <a:fld id="{F3882B1C-C733-CC4B-97C3-2E9BC910639D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4538" y="4886325"/>
            <a:ext cx="3781425" cy="473700"/>
          </a:xfrm>
        </p:spPr>
        <p:txBody>
          <a:bodyPr>
            <a:noAutofit/>
          </a:bodyPr>
          <a:lstStyle>
            <a:lvl1pPr>
              <a:buFontTx/>
              <a:buNone/>
              <a:defRPr sz="1100">
                <a:solidFill>
                  <a:srgbClr val="8D8378"/>
                </a:solidFill>
                <a:latin typeface="Lucida Sans Unicode"/>
                <a:cs typeface="Lucida Sans Unicode"/>
              </a:defRPr>
            </a:lvl1pPr>
            <a:lvl2pPr>
              <a:buFontTx/>
              <a:buNone/>
              <a:defRPr sz="1100">
                <a:solidFill>
                  <a:srgbClr val="8D8378"/>
                </a:solidFill>
                <a:latin typeface="Lucida Sans Unicode"/>
                <a:cs typeface="Lucida Sans Unicode"/>
              </a:defRPr>
            </a:lvl2pPr>
            <a:lvl3pPr>
              <a:buFontTx/>
              <a:buNone/>
              <a:defRPr sz="1100">
                <a:solidFill>
                  <a:srgbClr val="8D8378"/>
                </a:solidFill>
                <a:latin typeface="Lucida Sans Unicode"/>
                <a:cs typeface="Lucida Sans Unicode"/>
              </a:defRPr>
            </a:lvl3pPr>
            <a:lvl4pPr>
              <a:buFontTx/>
              <a:buNone/>
              <a:defRPr sz="1100">
                <a:solidFill>
                  <a:srgbClr val="8D8378"/>
                </a:solidFill>
                <a:latin typeface="Lucida Sans Unicode"/>
                <a:cs typeface="Lucida Sans Unicode"/>
              </a:defRPr>
            </a:lvl4pPr>
            <a:lvl5pPr>
              <a:buFontTx/>
              <a:buNone/>
              <a:defRPr sz="1100">
                <a:solidFill>
                  <a:srgbClr val="8D8378"/>
                </a:solidFill>
                <a:latin typeface="Lucida Sans Unicode"/>
                <a:cs typeface="Lucida Sans Unicod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10FC-E380-C24F-8DCC-E7C1A94896A1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3122-90F3-7A45-9185-D1A6E82E732B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5A0D-F9B8-2B4C-A932-CC18ECD902B4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33E1-4BEE-264B-94CD-295151275807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ADA8-AA15-E948-A22A-D6832B39408D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1CFB-F217-A243-A275-D5D0C0639A01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E02C-0C97-9747-8E35-05530574EC22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D36F5-4F32-B34F-818C-9ABCA82FBB84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EA4F7-C3CA-A544-A56C-9B22EC0CB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rsafepiercecounty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6080" y="1794799"/>
            <a:ext cx="4241670" cy="233167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Update: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9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Tacoma PM</a:t>
            </a:r>
            <a:r>
              <a:rPr lang="en-US" baseline="-25000" dirty="0" smtClean="0"/>
              <a:t>2.5</a:t>
            </a:r>
            <a:r>
              <a:rPr lang="en-US" dirty="0" smtClean="0"/>
              <a:t> Attainment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6080" y="4086759"/>
            <a:ext cx="4045833" cy="1084101"/>
          </a:xfrm>
        </p:spPr>
        <p:txBody>
          <a:bodyPr/>
          <a:lstStyle/>
          <a:p>
            <a:pPr algn="ctr"/>
            <a:r>
              <a:rPr lang="en-US" dirty="0" smtClean="0"/>
              <a:t>May 10</a:t>
            </a:r>
            <a:r>
              <a:rPr lang="en-US" dirty="0" smtClean="0"/>
              <a:t>, </a:t>
            </a:r>
            <a:r>
              <a:rPr lang="en-US" dirty="0" smtClean="0"/>
              <a:t>2013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Andrew Green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170860"/>
            <a:ext cx="2124075" cy="83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85" y="1025507"/>
            <a:ext cx="7604948" cy="687538"/>
          </a:xfrm>
        </p:spPr>
        <p:txBody>
          <a:bodyPr>
            <a:normAutofit/>
          </a:bodyPr>
          <a:lstStyle/>
          <a:p>
            <a:r>
              <a:rPr lang="en-US" dirty="0" smtClean="0"/>
              <a:t>Stakeholder Task Force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39" y="1670158"/>
            <a:ext cx="4677186" cy="4292492"/>
          </a:xfrm>
        </p:spPr>
        <p:txBody>
          <a:bodyPr>
            <a:normAutofit/>
          </a:bodyPr>
          <a:lstStyle/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dirty="0" smtClean="0"/>
              <a:t>Enhanced enforcement </a:t>
            </a:r>
            <a:r>
              <a:rPr lang="en-US" dirty="0" smtClean="0"/>
              <a:t>of burn bans</a:t>
            </a:r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dirty="0" smtClean="0"/>
              <a:t>Removal </a:t>
            </a:r>
            <a:r>
              <a:rPr lang="en-US" dirty="0" smtClean="0"/>
              <a:t>of old “uncertified” wood stoves and inserts</a:t>
            </a:r>
          </a:p>
          <a:p>
            <a:pPr lvl="1">
              <a:buClr>
                <a:srgbClr val="4ABEE2"/>
              </a:buClr>
              <a:buSzPct val="75000"/>
              <a:buFont typeface="Courier New" pitchFamily="49" charset="0"/>
              <a:buChar char="o"/>
            </a:pPr>
            <a:r>
              <a:rPr lang="en-US" dirty="0" smtClean="0"/>
              <a:t>September 30, 2015</a:t>
            </a:r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dirty="0" smtClean="0"/>
              <a:t>Public education and outreach</a:t>
            </a:r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dirty="0" smtClean="0"/>
              <a:t>Support planned reductions from other sources</a:t>
            </a:r>
          </a:p>
          <a:p>
            <a:pPr lvl="1">
              <a:buClr>
                <a:srgbClr val="4ABEE2"/>
              </a:buClr>
              <a:buFont typeface="Arial" pitchFamily="34" charset="0"/>
              <a:buChar char="•"/>
            </a:pPr>
            <a:r>
              <a:rPr lang="en-US" dirty="0" smtClean="0"/>
              <a:t>E.g. f</a:t>
            </a:r>
            <a:r>
              <a:rPr lang="en-US" dirty="0" smtClean="0"/>
              <a:t>ederal </a:t>
            </a:r>
            <a:r>
              <a:rPr lang="en-US" dirty="0" smtClean="0"/>
              <a:t>engine &amp; fuel standards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2B1C-C733-CC4B-97C3-2E9BC910639D}" type="datetime1">
              <a:rPr lang="en-US" smtClean="0"/>
              <a:pPr/>
              <a:t>5/9/2013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713045"/>
            <a:ext cx="3648075" cy="394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25" y="566738"/>
            <a:ext cx="2790256" cy="629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076843"/>
            <a:ext cx="3953444" cy="194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425355" y="960030"/>
            <a:ext cx="4675070" cy="1744501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lIns="0" tIns="0" rIns="0" bIns="0" rtlCol="0"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Reduction from each strategy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micrograms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 cubic meter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(µg/m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1F60A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77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 Bans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2B1C-C733-CC4B-97C3-2E9BC910639D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0" y="2121768"/>
            <a:ext cx="7760208" cy="390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Burn Ban Enforcement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10" y="1959151"/>
            <a:ext cx="7604949" cy="4641674"/>
          </a:xfrm>
        </p:spPr>
        <p:txBody>
          <a:bodyPr>
            <a:normAutofit/>
          </a:bodyPr>
          <a:lstStyle/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b="1" dirty="0" smtClean="0"/>
              <a:t>Lower </a:t>
            </a:r>
            <a:r>
              <a:rPr lang="en-US" b="1" dirty="0" smtClean="0"/>
              <a:t>Stage 1 forecast trigger</a:t>
            </a:r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b="1" dirty="0" smtClean="0"/>
              <a:t>Significant </a:t>
            </a:r>
            <a:r>
              <a:rPr lang="en-US" b="1" dirty="0" smtClean="0"/>
              <a:t>increase in patrolling staff</a:t>
            </a:r>
          </a:p>
          <a:p>
            <a:pPr lvl="1">
              <a:buClr>
                <a:srgbClr val="4ABEE2"/>
              </a:buClr>
              <a:buSzPct val="70000"/>
              <a:buFont typeface="Courier New" pitchFamily="49" charset="0"/>
              <a:buChar char="o"/>
            </a:pPr>
            <a:r>
              <a:rPr lang="en-US" dirty="0" smtClean="0"/>
              <a:t>From ~8 to </a:t>
            </a:r>
            <a:r>
              <a:rPr lang="en-US" dirty="0" smtClean="0"/>
              <a:t>77</a:t>
            </a:r>
            <a:endParaRPr lang="en-US" dirty="0" smtClean="0"/>
          </a:p>
          <a:p>
            <a:pPr lvl="1">
              <a:buClr>
                <a:srgbClr val="4ABEE2"/>
              </a:buClr>
              <a:buSzPct val="70000"/>
              <a:buFont typeface="Courier New" pitchFamily="49" charset="0"/>
              <a:buChar char="o"/>
            </a:pPr>
            <a:r>
              <a:rPr lang="en-US" dirty="0" err="1" smtClean="0"/>
              <a:t>Interlocal</a:t>
            </a:r>
            <a:r>
              <a:rPr lang="en-US" dirty="0" smtClean="0"/>
              <a:t> </a:t>
            </a:r>
            <a:r>
              <a:rPr lang="en-US" dirty="0" smtClean="0"/>
              <a:t>agreements</a:t>
            </a:r>
          </a:p>
          <a:p>
            <a:pPr lvl="1">
              <a:buClr>
                <a:srgbClr val="4ABEE2"/>
              </a:buClr>
              <a:buSzPct val="70000"/>
              <a:buFont typeface="Courier New" pitchFamily="49" charset="0"/>
              <a:buChar char="o"/>
            </a:pPr>
            <a:r>
              <a:rPr lang="en-US" dirty="0" smtClean="0"/>
              <a:t>1,500 </a:t>
            </a:r>
            <a:r>
              <a:rPr lang="en-US" dirty="0" err="1" smtClean="0"/>
              <a:t>NOVs</a:t>
            </a:r>
            <a:endParaRPr lang="en-US" dirty="0" smtClean="0"/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b="1" dirty="0" smtClean="0"/>
              <a:t>Nighttime enforcement</a:t>
            </a:r>
          </a:p>
          <a:p>
            <a:pPr lvl="1">
              <a:buClr>
                <a:srgbClr val="4ABEE2"/>
              </a:buClr>
              <a:buSzPct val="70000"/>
              <a:buFont typeface="Courier New" pitchFamily="49" charset="0"/>
              <a:buChar char="o"/>
            </a:pPr>
            <a:r>
              <a:rPr lang="en-US" dirty="0" smtClean="0"/>
              <a:t>Most burning happens in evenings</a:t>
            </a:r>
          </a:p>
          <a:p>
            <a:pPr lvl="1">
              <a:buClr>
                <a:srgbClr val="4ABEE2"/>
              </a:buClr>
              <a:buSzPct val="70000"/>
              <a:buFont typeface="Courier New" pitchFamily="49" charset="0"/>
              <a:buChar char="o"/>
            </a:pPr>
            <a:r>
              <a:rPr lang="en-US" dirty="0" smtClean="0"/>
              <a:t>Long exposure photography</a:t>
            </a:r>
            <a:endParaRPr lang="en-US" dirty="0" smtClean="0"/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b="1" dirty="0" smtClean="0"/>
              <a:t>Civil penalty structure</a:t>
            </a:r>
          </a:p>
          <a:p>
            <a:pPr lvl="1">
              <a:buClr>
                <a:srgbClr val="4ABEE2"/>
              </a:buClr>
              <a:buSzPct val="70000"/>
              <a:buFont typeface="Courier New" pitchFamily="49" charset="0"/>
              <a:buChar char="o"/>
            </a:pPr>
            <a:r>
              <a:rPr lang="en-US" dirty="0" smtClean="0"/>
              <a:t>Initial penalty </a:t>
            </a:r>
            <a:r>
              <a:rPr lang="en-US" dirty="0" smtClean="0"/>
              <a:t>is $</a:t>
            </a:r>
            <a:r>
              <a:rPr lang="en-US" dirty="0" smtClean="0"/>
              <a:t>1,000</a:t>
            </a:r>
          </a:p>
          <a:p>
            <a:pPr lvl="1">
              <a:buClr>
                <a:srgbClr val="4ABEE2"/>
              </a:buClr>
              <a:buSzPct val="70000"/>
              <a:buFont typeface="Courier New" pitchFamily="49" charset="0"/>
              <a:buChar char="o"/>
            </a:pPr>
            <a:r>
              <a:rPr lang="en-US" dirty="0" smtClean="0"/>
              <a:t>Can “get to zero” on first </a:t>
            </a:r>
            <a:r>
              <a:rPr lang="en-US" dirty="0" smtClean="0"/>
              <a:t>offense, </a:t>
            </a:r>
            <a:r>
              <a:rPr lang="en-US" dirty="0" smtClean="0"/>
              <a:t>if take action </a:t>
            </a:r>
          </a:p>
          <a:p>
            <a:pPr lvl="2">
              <a:buClr>
                <a:srgbClr val="4ABEE2"/>
              </a:buClr>
              <a:buSzPct val="70000"/>
              <a:buFont typeface="Courier New" pitchFamily="49" charset="0"/>
              <a:buChar char="o"/>
            </a:pPr>
            <a:r>
              <a:rPr lang="en-US" dirty="0" smtClean="0"/>
              <a:t>e.g. sign up for text alerts, </a:t>
            </a:r>
            <a:r>
              <a:rPr lang="en-US" dirty="0" smtClean="0"/>
              <a:t>wood stove replacement/removal program</a:t>
            </a:r>
          </a:p>
          <a:p>
            <a:pPr>
              <a:buClr>
                <a:srgbClr val="4ABEE2"/>
              </a:buClr>
              <a:buSzPct val="70000"/>
              <a:buFont typeface="Courier New" pitchFamily="49" charset="0"/>
              <a:buChar char="o"/>
            </a:pPr>
            <a:r>
              <a:rPr lang="en-US" b="1" dirty="0" smtClean="0"/>
              <a:t>No other adequate source of heat exemption process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2B1C-C733-CC4B-97C3-2E9BC910639D}" type="datetime1">
              <a:rPr lang="en-US" smtClean="0"/>
              <a:pPr/>
              <a:t>5/9/2013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2164540"/>
            <a:ext cx="4029075" cy="263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3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2B1C-C733-CC4B-97C3-2E9BC910639D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 descr="\\Chinook\c&amp;e\Wood stoves &amp; fireplaces\Graphics\wood-smoke-emission-comparison-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943850" cy="690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42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 stove </a:t>
            </a:r>
            <a:r>
              <a:rPr lang="en-US" dirty="0"/>
              <a:t>p</a:t>
            </a:r>
            <a:r>
              <a:rPr lang="en-US" dirty="0" smtClean="0"/>
              <a:t>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85" y="2121767"/>
            <a:ext cx="4522039" cy="3809905"/>
          </a:xfrm>
        </p:spPr>
        <p:txBody>
          <a:bodyPr>
            <a:normAutofit/>
          </a:bodyPr>
          <a:lstStyle/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b="1" dirty="0" smtClean="0"/>
              <a:t>Three components</a:t>
            </a:r>
            <a:r>
              <a:rPr lang="en-US" dirty="0" smtClean="0"/>
              <a:t>: </a:t>
            </a:r>
          </a:p>
          <a:p>
            <a:pPr lvl="1">
              <a:buClr>
                <a:srgbClr val="4ABEE2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1">
              <a:buClr>
                <a:srgbClr val="4ABEE2"/>
              </a:buClr>
              <a:buFont typeface="Arial" pitchFamily="34" charset="0"/>
              <a:buChar char="•"/>
            </a:pPr>
            <a:r>
              <a:rPr lang="en-US" dirty="0"/>
              <a:t>Low-income replacement (fully funded</a:t>
            </a:r>
            <a:r>
              <a:rPr lang="en-US" dirty="0" smtClean="0"/>
              <a:t>)</a:t>
            </a:r>
          </a:p>
          <a:p>
            <a:pPr lvl="1">
              <a:buClr>
                <a:srgbClr val="4ABEE2"/>
              </a:buClr>
              <a:buFont typeface="Arial" pitchFamily="34" charset="0"/>
              <a:buChar char="•"/>
            </a:pPr>
            <a:endParaRPr lang="en-US" dirty="0"/>
          </a:p>
          <a:p>
            <a:pPr lvl="1">
              <a:buClr>
                <a:srgbClr val="4ABEE2"/>
              </a:buClr>
              <a:buFont typeface="Arial" pitchFamily="34" charset="0"/>
              <a:buChar char="•"/>
            </a:pPr>
            <a:r>
              <a:rPr lang="en-US" dirty="0" smtClean="0"/>
              <a:t>“Early adopter” replacement </a:t>
            </a:r>
            <a:r>
              <a:rPr lang="en-US" dirty="0" smtClean="0"/>
              <a:t>incentives</a:t>
            </a:r>
          </a:p>
          <a:p>
            <a:pPr lvl="1">
              <a:buClr>
                <a:srgbClr val="4ABEE2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1">
              <a:buClr>
                <a:srgbClr val="4ABEE2"/>
              </a:buClr>
              <a:buFont typeface="Arial" pitchFamily="34" charset="0"/>
              <a:buChar char="•"/>
            </a:pPr>
            <a:r>
              <a:rPr lang="en-US" dirty="0" smtClean="0"/>
              <a:t>Removal (buy-back</a:t>
            </a:r>
            <a:r>
              <a:rPr lang="en-US" dirty="0" smtClean="0"/>
              <a:t>)</a:t>
            </a:r>
          </a:p>
          <a:p>
            <a:pPr lvl="1">
              <a:buClr>
                <a:srgbClr val="4ABEE2"/>
              </a:buClr>
              <a:buFont typeface="Arial" pitchFamily="34" charset="0"/>
              <a:buChar char="•"/>
            </a:pPr>
            <a:endParaRPr lang="en-US" dirty="0"/>
          </a:p>
          <a:p>
            <a:pPr lvl="1">
              <a:buClr>
                <a:srgbClr val="4ABEE2"/>
              </a:buClr>
              <a:buFont typeface="Arial" pitchFamily="34" charset="0"/>
              <a:buChar char="•"/>
            </a:pPr>
            <a:r>
              <a:rPr lang="en-US" dirty="0" smtClean="0"/>
              <a:t>Fireplace pilot</a:t>
            </a:r>
            <a:endParaRPr lang="en-US" dirty="0" smtClean="0"/>
          </a:p>
          <a:p>
            <a:pPr lvl="1">
              <a:buClr>
                <a:srgbClr val="4ABEE2"/>
              </a:buCl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2B1C-C733-CC4B-97C3-2E9BC910639D}" type="datetime1">
              <a:rPr lang="en-US" smtClean="0"/>
              <a:pPr/>
              <a:t>5/9/2013</a:t>
            </a:fld>
            <a:endParaRPr lang="en-US" dirty="0"/>
          </a:p>
        </p:txBody>
      </p:sp>
      <p:pic>
        <p:nvPicPr>
          <p:cNvPr id="5122" name="Picture 2" descr="C:\Users\MelissaP\Desktop\MP Temp Folder\Photos\wood smoke\uncertified stove_freestanding_fish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r="15147" b="21277"/>
          <a:stretch/>
        </p:blipFill>
        <p:spPr bwMode="auto">
          <a:xfrm>
            <a:off x="5824344" y="1959150"/>
            <a:ext cx="2614806" cy="35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 stove program </a:t>
            </a:r>
            <a:r>
              <a:rPr lang="en-US" sz="2000" dirty="0" smtClean="0"/>
              <a:t>(cont.)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84" y="2121768"/>
            <a:ext cx="7770065" cy="4488582"/>
          </a:xfrm>
        </p:spPr>
        <p:txBody>
          <a:bodyPr>
            <a:normAutofit lnSpcReduction="10000"/>
          </a:bodyPr>
          <a:lstStyle/>
          <a:p>
            <a:pPr>
              <a:buClr>
                <a:srgbClr val="4ABEE2"/>
              </a:buClr>
              <a:buSzPct val="100000"/>
              <a:buFont typeface="Arial" pitchFamily="34" charset="0"/>
              <a:buChar char="•"/>
            </a:pPr>
            <a:r>
              <a:rPr lang="en-US" b="1" dirty="0"/>
              <a:t>Low-Income</a:t>
            </a:r>
          </a:p>
          <a:p>
            <a:pPr lvl="1">
              <a:buClr>
                <a:srgbClr val="4ABEE2"/>
              </a:buClr>
              <a:buSzPct val="75000"/>
              <a:buFont typeface="Courier New" pitchFamily="49" charset="0"/>
              <a:buChar char="o"/>
            </a:pPr>
            <a:r>
              <a:rPr lang="en-US" dirty="0"/>
              <a:t>Free replacement (allows certified wood)</a:t>
            </a:r>
          </a:p>
          <a:p>
            <a:pPr lvl="1">
              <a:buClr>
                <a:srgbClr val="4ABEE2"/>
              </a:buClr>
              <a:buSzPct val="75000"/>
              <a:buFont typeface="Courier New" pitchFamily="49" charset="0"/>
              <a:buChar char="o"/>
            </a:pPr>
            <a:r>
              <a:rPr lang="en-US" dirty="0" smtClean="0"/>
              <a:t>157 to date (Apr. 30)</a:t>
            </a:r>
          </a:p>
          <a:p>
            <a:pPr lvl="1">
              <a:buClr>
                <a:srgbClr val="4ABEE2"/>
              </a:buClr>
              <a:buSzPct val="75000"/>
              <a:buFont typeface="Courier New" pitchFamily="49" charset="0"/>
              <a:buChar char="o"/>
            </a:pPr>
            <a:r>
              <a:rPr lang="en-US" dirty="0" smtClean="0"/>
              <a:t>80 chose wood, 31 heat pump, 23 gas, 18 pellet, 4 propane</a:t>
            </a:r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endParaRPr lang="en-US" b="1" dirty="0"/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b="1" dirty="0" smtClean="0"/>
              <a:t>Replacement </a:t>
            </a:r>
            <a:r>
              <a:rPr lang="en-US" b="1" dirty="0" smtClean="0"/>
              <a:t>Incentives</a:t>
            </a:r>
          </a:p>
          <a:p>
            <a:pPr lvl="1">
              <a:buClr>
                <a:srgbClr val="4ABEE2"/>
              </a:buClr>
              <a:buSzPct val="75000"/>
              <a:buFont typeface="Courier New" pitchFamily="49" charset="0"/>
              <a:buChar char="o"/>
            </a:pPr>
            <a:r>
              <a:rPr lang="en-US" dirty="0" smtClean="0"/>
              <a:t>90 to date</a:t>
            </a:r>
          </a:p>
          <a:p>
            <a:pPr lvl="2">
              <a:buClr>
                <a:srgbClr val="4ABEE2"/>
              </a:buClr>
              <a:buSzPct val="75000"/>
              <a:buFont typeface="Courier New" pitchFamily="49" charset="0"/>
              <a:buChar char="o"/>
            </a:pPr>
            <a:r>
              <a:rPr lang="en-US" dirty="0"/>
              <a:t>8</a:t>
            </a:r>
            <a:r>
              <a:rPr lang="en-US" dirty="0" smtClean="0"/>
              <a:t> “grand prize” free </a:t>
            </a:r>
            <a:endParaRPr lang="en-US" dirty="0" smtClean="0"/>
          </a:p>
          <a:p>
            <a:pPr lvl="2">
              <a:buClr>
                <a:srgbClr val="4ABEE2"/>
              </a:buClr>
              <a:buSzPct val="75000"/>
              <a:buFont typeface="Courier New" pitchFamily="49" charset="0"/>
              <a:buChar char="o"/>
            </a:pPr>
            <a:r>
              <a:rPr lang="en-US" dirty="0" smtClean="0"/>
              <a:t>88 x $1500</a:t>
            </a:r>
            <a:r>
              <a:rPr lang="en-US" dirty="0" smtClean="0"/>
              <a:t>/$1000 off new device (no wood)</a:t>
            </a:r>
          </a:p>
          <a:p>
            <a:pPr lvl="1">
              <a:buClr>
                <a:srgbClr val="4ABEE2"/>
              </a:buClr>
              <a:buSzPct val="75000"/>
              <a:buFont typeface="Courier New" pitchFamily="49" charset="0"/>
              <a:buChar char="o"/>
            </a:pPr>
            <a:r>
              <a:rPr lang="en-US" dirty="0" smtClean="0"/>
              <a:t>Drawings Nov</a:t>
            </a:r>
            <a:r>
              <a:rPr lang="en-US" dirty="0" smtClean="0"/>
              <a:t>. </a:t>
            </a:r>
            <a:r>
              <a:rPr lang="en-US" dirty="0" smtClean="0"/>
              <a:t>30 &amp; </a:t>
            </a:r>
            <a:r>
              <a:rPr lang="en-US" dirty="0" smtClean="0"/>
              <a:t>Mar. </a:t>
            </a:r>
            <a:r>
              <a:rPr lang="en-US" dirty="0" smtClean="0"/>
              <a:t>12</a:t>
            </a:r>
            <a:endParaRPr lang="en-US" dirty="0" smtClean="0"/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endParaRPr lang="en-US" b="1" dirty="0" smtClean="0"/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b="1" dirty="0" smtClean="0"/>
              <a:t>Buy-back / Recycling Reward</a:t>
            </a:r>
            <a:endParaRPr lang="en-US" b="1" dirty="0" smtClean="0"/>
          </a:p>
          <a:p>
            <a:pPr lvl="1">
              <a:buClr>
                <a:srgbClr val="4ABEE2"/>
              </a:buClr>
              <a:buSzPct val="75000"/>
              <a:buFont typeface="Courier New" pitchFamily="49" charset="0"/>
              <a:buChar char="o"/>
            </a:pPr>
            <a:r>
              <a:rPr lang="en-US" dirty="0" smtClean="0"/>
              <a:t>20 x $200 in-home removals to date </a:t>
            </a:r>
            <a:endParaRPr lang="en-US" dirty="0" smtClean="0"/>
          </a:p>
          <a:p>
            <a:pPr lvl="1">
              <a:buClr>
                <a:srgbClr val="4ABEE2"/>
              </a:buClr>
              <a:buSzPct val="75000"/>
              <a:buFont typeface="Courier New" pitchFamily="49" charset="0"/>
              <a:buChar char="o"/>
            </a:pPr>
            <a:r>
              <a:rPr lang="en-US" dirty="0" smtClean="0"/>
              <a:t>128 x $350 drop-offs to date</a:t>
            </a:r>
            <a:endParaRPr lang="en-US" dirty="0" smtClean="0"/>
          </a:p>
          <a:p>
            <a:pPr>
              <a:buClr>
                <a:srgbClr val="4ABEE2"/>
              </a:buClr>
              <a:buSzPct val="100000"/>
              <a:buFont typeface="Arial" pitchFamily="34" charset="0"/>
              <a:buChar char="•"/>
            </a:pPr>
            <a:endParaRPr lang="en-US" dirty="0"/>
          </a:p>
          <a:p>
            <a:pPr>
              <a:buClr>
                <a:srgbClr val="4ABEE2"/>
              </a:buClr>
              <a:buSzPct val="75000"/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2B1C-C733-CC4B-97C3-2E9BC910639D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5281" y="5410201"/>
            <a:ext cx="7604949" cy="731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None/>
              <a:defRPr sz="1800" b="0" kern="1200">
                <a:solidFill>
                  <a:srgbClr val="8D8378"/>
                </a:solidFill>
                <a:latin typeface="Lucida Sans Unicode"/>
                <a:ea typeface="+mn-ea"/>
                <a:cs typeface="Lucida Sans Unico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rgbClr val="8D8378"/>
                </a:solidFill>
                <a:latin typeface="Lucida Sans Unicode"/>
                <a:ea typeface="+mn-ea"/>
                <a:cs typeface="Lucida Sans Unico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kern="1200">
                <a:solidFill>
                  <a:srgbClr val="8D8378"/>
                </a:solidFill>
                <a:latin typeface="Lucida Sans Unicode"/>
                <a:ea typeface="+mn-ea"/>
                <a:cs typeface="Lucida Sans Unico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rgbClr val="8D8378"/>
                </a:solidFill>
                <a:latin typeface="Lucida Sans Unicode"/>
                <a:ea typeface="+mn-ea"/>
                <a:cs typeface="Lucida Sans Unico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kern="1200">
                <a:solidFill>
                  <a:srgbClr val="8D8378"/>
                </a:solidFill>
                <a:latin typeface="Lucida Sans Unicode"/>
                <a:ea typeface="+mn-ea"/>
                <a:cs typeface="Lucida Sans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>
              <a:solidFill>
                <a:srgbClr val="4ABE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85" y="2121768"/>
            <a:ext cx="7604949" cy="3946897"/>
          </a:xfrm>
        </p:spPr>
        <p:txBody>
          <a:bodyPr>
            <a:normAutofit/>
          </a:bodyPr>
          <a:lstStyle/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dirty="0"/>
              <a:t>Public outreach a core value and </a:t>
            </a:r>
            <a:r>
              <a:rPr lang="en-US" dirty="0" smtClean="0"/>
              <a:t>essential to </a:t>
            </a:r>
            <a:r>
              <a:rPr lang="en-US" dirty="0"/>
              <a:t>success</a:t>
            </a:r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dirty="0" smtClean="0"/>
              <a:t>Three primary messages</a:t>
            </a:r>
          </a:p>
          <a:p>
            <a:pPr lvl="1">
              <a:buClr>
                <a:srgbClr val="4ABEE2"/>
              </a:buClr>
              <a:buSzPct val="75000"/>
              <a:buFont typeface="Courier New" pitchFamily="49" charset="0"/>
              <a:buChar char="o"/>
            </a:pPr>
            <a:r>
              <a:rPr lang="en-US" dirty="0" smtClean="0"/>
              <a:t>Burn ban enforcement is increasing. Avoid possible fines.</a:t>
            </a:r>
          </a:p>
          <a:p>
            <a:pPr lvl="1">
              <a:buClr>
                <a:srgbClr val="4ABEE2"/>
              </a:buClr>
              <a:buSzPct val="75000"/>
              <a:buFont typeface="Courier New" pitchFamily="49" charset="0"/>
              <a:buChar char="o"/>
            </a:pPr>
            <a:r>
              <a:rPr lang="en-US" dirty="0" smtClean="0"/>
              <a:t>Assistance is available to help you “leave your old        flame behind.”</a:t>
            </a:r>
          </a:p>
          <a:p>
            <a:pPr lvl="1">
              <a:buClr>
                <a:srgbClr val="4ABEE2"/>
              </a:buClr>
              <a:buSzPct val="75000"/>
              <a:buFont typeface="Courier New" pitchFamily="49" charset="0"/>
              <a:buChar char="o"/>
            </a:pPr>
            <a:r>
              <a:rPr lang="en-US" dirty="0" smtClean="0"/>
              <a:t>Whenever you burn, practice cleaner burning techniques.</a:t>
            </a:r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dirty="0" smtClean="0"/>
              <a:t>Major public communications campaign </a:t>
            </a:r>
          </a:p>
          <a:p>
            <a:pPr lvl="1">
              <a:buClr>
                <a:srgbClr val="4ABEE2"/>
              </a:buClr>
              <a:buSzPct val="75000"/>
              <a:buFont typeface="Courier New" pitchFamily="49" charset="0"/>
              <a:buChar char="o"/>
            </a:pPr>
            <a:r>
              <a:rPr lang="en-US" dirty="0" smtClean="0"/>
              <a:t>Multi-media approach</a:t>
            </a:r>
          </a:p>
          <a:p>
            <a:pPr lvl="1">
              <a:buClr>
                <a:srgbClr val="4ABEE2"/>
              </a:buClr>
              <a:buSzPct val="75000"/>
              <a:buFont typeface="Courier New" pitchFamily="49" charset="0"/>
              <a:buChar char="o"/>
            </a:pPr>
            <a:r>
              <a:rPr lang="en-US" dirty="0"/>
              <a:t>November 2012-March </a:t>
            </a:r>
            <a:r>
              <a:rPr lang="en-US" dirty="0" smtClean="0"/>
              <a:t>2013</a:t>
            </a:r>
          </a:p>
          <a:p>
            <a:pPr lvl="1">
              <a:buClr>
                <a:srgbClr val="4ABEE2"/>
              </a:buClr>
              <a:buSzPct val="75000"/>
              <a:buFont typeface="Courier New" pitchFamily="49" charset="0"/>
              <a:buChar char="o"/>
            </a:pPr>
            <a:endParaRPr lang="en-US" dirty="0"/>
          </a:p>
          <a:p>
            <a:pPr marL="0" indent="0">
              <a:buClr>
                <a:srgbClr val="4ABEE2"/>
              </a:buClr>
              <a:buSzPct val="75000"/>
            </a:pPr>
            <a:r>
              <a:rPr lang="en-US" dirty="0" smtClean="0">
                <a:hlinkClick r:id="rId2"/>
              </a:rPr>
              <a:t>www.airsafepiercecounty.org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2B1C-C733-CC4B-97C3-2E9BC910639D}" type="datetime1">
              <a:rPr lang="en-US" smtClean="0"/>
              <a:pPr/>
              <a:t>5/9/2013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components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85" y="2121768"/>
            <a:ext cx="7604949" cy="3801954"/>
          </a:xfrm>
        </p:spPr>
        <p:txBody>
          <a:bodyPr>
            <a:normAutofit/>
          </a:bodyPr>
          <a:lstStyle/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dirty="0"/>
              <a:t>Outdoor advertising</a:t>
            </a:r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dirty="0"/>
              <a:t>Print advertising</a:t>
            </a:r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dirty="0"/>
              <a:t>Web</a:t>
            </a:r>
          </a:p>
          <a:p>
            <a:pPr lvl="1">
              <a:buClr>
                <a:srgbClr val="4ABEE2"/>
              </a:buClr>
              <a:buSzPct val="75000"/>
              <a:buFont typeface="Courier New" pitchFamily="49" charset="0"/>
              <a:buChar char="o"/>
            </a:pPr>
            <a:r>
              <a:rPr lang="en-US" dirty="0" smtClean="0"/>
              <a:t>www.airsafepiercecounty.org</a:t>
            </a:r>
            <a:endParaRPr lang="en-US" dirty="0"/>
          </a:p>
          <a:p>
            <a:pPr lvl="1">
              <a:buClr>
                <a:srgbClr val="4ABEE2"/>
              </a:buClr>
              <a:buSzPct val="75000"/>
              <a:buFont typeface="Courier New" pitchFamily="49" charset="0"/>
              <a:buChar char="o"/>
            </a:pPr>
            <a:r>
              <a:rPr lang="en-US" dirty="0"/>
              <a:t>Online advertising </a:t>
            </a:r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dirty="0"/>
              <a:t>Printed materials (e.g., posters, flyers, fast fact cards)</a:t>
            </a:r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dirty="0"/>
              <a:t>Targeted direct mail </a:t>
            </a:r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dirty="0"/>
              <a:t>Regular press</a:t>
            </a:r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dirty="0"/>
              <a:t>Social media (Twitter, Facebook, YouTube</a:t>
            </a:r>
            <a:r>
              <a:rPr lang="en-US" dirty="0" smtClean="0"/>
              <a:t>)</a:t>
            </a:r>
          </a:p>
          <a:p>
            <a:pPr>
              <a:buClr>
                <a:srgbClr val="4ABEE2"/>
              </a:buClr>
              <a:buFont typeface="Arial" pitchFamily="34" charset="0"/>
              <a:buChar char="•"/>
            </a:pPr>
            <a:r>
              <a:rPr lang="en-US" i="1" dirty="0" smtClean="0">
                <a:solidFill>
                  <a:srgbClr val="4ABEE2"/>
                </a:solidFill>
              </a:rPr>
              <a:t>Coordinated outreach through local partners</a:t>
            </a:r>
            <a:endParaRPr lang="en-US" i="1" dirty="0">
              <a:solidFill>
                <a:srgbClr val="4ABEE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2B1C-C733-CC4B-97C3-2E9BC910639D}" type="datetime1">
              <a:rPr lang="en-US" smtClean="0"/>
              <a:pPr/>
              <a:t>5/9/2013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4" y="307975"/>
            <a:ext cx="823595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34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2B1C-C733-CC4B-97C3-2E9BC910639D}" type="datetime1">
              <a:rPr lang="en-US" smtClean="0"/>
              <a:pPr/>
              <a:t>5/9/2013</a:t>
            </a:fld>
            <a:endParaRPr lang="en-US" dirty="0"/>
          </a:p>
        </p:txBody>
      </p:sp>
      <p:pic>
        <p:nvPicPr>
          <p:cNvPr id="12" name="Picture 2" descr="C:\Users\MelissaP\AppData\Local\Microsoft\Windows\Temporary Internet Files\Content.Outlook\DQ2GNOES\SRZwithAirSafe-bran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40" y="1133768"/>
            <a:ext cx="6402710" cy="5300022"/>
          </a:xfrm>
          <a:prstGeom prst="rect">
            <a:avLst/>
          </a:prstGeom>
          <a:noFill/>
          <a:ln>
            <a:solidFill>
              <a:srgbClr val="8D837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6080" y="1556674"/>
            <a:ext cx="4045833" cy="23316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5539" y="3690257"/>
            <a:ext cx="3265715" cy="2378407"/>
          </a:xfrm>
        </p:spPr>
        <p:txBody>
          <a:bodyPr>
            <a:normAutofit/>
          </a:bodyPr>
          <a:lstStyle/>
          <a:p>
            <a:r>
              <a:rPr lang="en-US" sz="1400" dirty="0" smtClean="0"/>
              <a:t>Andrew Green</a:t>
            </a:r>
            <a:endParaRPr lang="en-US" sz="1400" dirty="0"/>
          </a:p>
          <a:p>
            <a:r>
              <a:rPr lang="en-US" sz="1400" dirty="0" smtClean="0"/>
              <a:t>Puget Sound Clean Air Agency</a:t>
            </a:r>
          </a:p>
          <a:p>
            <a:r>
              <a:rPr lang="en-US" sz="1400" dirty="0" smtClean="0"/>
              <a:t>206-689-4053</a:t>
            </a:r>
            <a:endParaRPr lang="en-US" sz="1400" dirty="0"/>
          </a:p>
          <a:p>
            <a:r>
              <a:rPr lang="en-US" sz="1400" dirty="0" smtClean="0"/>
              <a:t>AndrewG</a:t>
            </a:r>
            <a:r>
              <a:rPr lang="en-US" sz="1400" dirty="0" smtClean="0"/>
              <a:t>@pscleanair.org</a:t>
            </a:r>
            <a:endParaRPr lang="en-US" sz="1400" dirty="0"/>
          </a:p>
          <a:p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EFF4-0450-EF4B-98D0-F12773140C79}" type="datetime1">
              <a:rPr lang="en-US" smtClean="0"/>
              <a:pPr/>
              <a:t>5/9/2013</a:t>
            </a:fld>
            <a:endParaRPr lang="en-US" dirty="0"/>
          </a:p>
        </p:txBody>
      </p:sp>
      <p:pic>
        <p:nvPicPr>
          <p:cNvPr id="7170" name="Picture 2" descr="\\CHINOOK\New Public Documents\Agency Logos &amp; Templates\Logos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137" y="3690257"/>
            <a:ext cx="1360163" cy="75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0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4" y="307975"/>
            <a:ext cx="823595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88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2B1C-C733-CC4B-97C3-2E9BC910639D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28" y="1046440"/>
            <a:ext cx="6601670" cy="581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489" y="1081112"/>
            <a:ext cx="7604948" cy="6875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2062"/>
            <a:ext cx="7604948" cy="687538"/>
          </a:xfrm>
        </p:spPr>
        <p:txBody>
          <a:bodyPr/>
          <a:lstStyle/>
          <a:p>
            <a:r>
              <a:rPr lang="en-US" dirty="0" smtClean="0"/>
              <a:t>What are “wood burning devices”?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2B1C-C733-CC4B-97C3-2E9BC910639D}" type="datetime1">
              <a:rPr lang="en-US" smtClean="0"/>
              <a:pPr/>
              <a:t>5/9/2013</a:t>
            </a:fld>
            <a:endParaRPr lang="en-US" dirty="0"/>
          </a:p>
        </p:txBody>
      </p:sp>
      <p:pic>
        <p:nvPicPr>
          <p:cNvPr id="8" name="Picture 6" descr="ugly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8334" r="5098" b="14493"/>
          <a:stretch>
            <a:fillRect/>
          </a:stretch>
        </p:blipFill>
        <p:spPr bwMode="auto">
          <a:xfrm>
            <a:off x="6113162" y="1570692"/>
            <a:ext cx="2499025" cy="274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ellet inse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88" y="4394642"/>
            <a:ext cx="2790486" cy="246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ampton wood stov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48"/>
          <a:stretch>
            <a:fillRect/>
          </a:stretch>
        </p:blipFill>
        <p:spPr bwMode="auto">
          <a:xfrm>
            <a:off x="1754840" y="4297958"/>
            <a:ext cx="2334559" cy="25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KathyS\AppData\Local\Microsoft\Windows\Temporary Internet Files\Content.Outlook\FDZCFI3N\Fotolia_1109069_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49" y="1828560"/>
            <a:ext cx="3586163" cy="230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6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Devices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567344"/>
              </p:ext>
            </p:extLst>
          </p:nvPr>
        </p:nvGraphicFramePr>
        <p:xfrm>
          <a:off x="730250" y="2570162"/>
          <a:ext cx="7683500" cy="2724150"/>
        </p:xfrm>
        <a:graphic>
          <a:graphicData uri="http://schemas.openxmlformats.org/drawingml/2006/table">
            <a:tbl>
              <a:tblPr/>
              <a:tblGrid>
                <a:gridCol w="2108200"/>
                <a:gridCol w="2413000"/>
                <a:gridCol w="3162300"/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Households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w/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Households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that use device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Fireplaces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Uncertified inserts and stoves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Certified inserts and stoves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Pellet stoves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58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2B1C-C733-CC4B-97C3-2E9BC910639D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62487" y="5960090"/>
            <a:ext cx="3781425" cy="473700"/>
          </a:xfrm>
        </p:spPr>
        <p:txBody>
          <a:bodyPr/>
          <a:lstStyle/>
          <a:p>
            <a:r>
              <a:rPr lang="en-US" dirty="0" smtClean="0"/>
              <a:t>Location of wood stoves in Smoke Reduction Zone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75" y="924620"/>
            <a:ext cx="6700376" cy="593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A4F7-C3CA-A544-A56C-9B22EC0CBBB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2B1C-C733-CC4B-97C3-2E9BC910639D}" type="datetime1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 descr="\\Chinook\c&amp;e\Wood stoves &amp; fireplaces\Graphics\wood-smoke-emission-comparison-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943850" cy="690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4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PM2.5 Wood Smoke Emissions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028187"/>
              </p:ext>
            </p:extLst>
          </p:nvPr>
        </p:nvGraphicFramePr>
        <p:xfrm>
          <a:off x="238125" y="1509712"/>
          <a:ext cx="8610600" cy="485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452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 Smoke Communications Briefing 11-9-12 - D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Wood Smoke Communications Briefing 11-9-12 - DRAFT</Template>
  <TotalTime>4156</TotalTime>
  <Words>471</Words>
  <Application>Microsoft Office PowerPoint</Application>
  <PresentationFormat>On-screen Show (4:3)</PresentationFormat>
  <Paragraphs>140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Wood Smoke Communications Briefing 11-9-12 - DRAFT</vt:lpstr>
      <vt:lpstr>Update:   Tacoma PM2.5 Attainment</vt:lpstr>
      <vt:lpstr>PowerPoint Presentation</vt:lpstr>
      <vt:lpstr>PowerPoint Presentation</vt:lpstr>
      <vt:lpstr>PowerPoint Presentation</vt:lpstr>
      <vt:lpstr>What are “wood burning devices”?</vt:lpstr>
      <vt:lpstr>Number of Devices</vt:lpstr>
      <vt:lpstr>PowerPoint Presentation</vt:lpstr>
      <vt:lpstr>PowerPoint Presentation</vt:lpstr>
      <vt:lpstr>PM2.5 Wood Smoke Emissions</vt:lpstr>
      <vt:lpstr>Stakeholder Task Force Solutions</vt:lpstr>
      <vt:lpstr>PowerPoint Presentation</vt:lpstr>
      <vt:lpstr>Burn Bans</vt:lpstr>
      <vt:lpstr>Enhanced Burn Ban Enforcement</vt:lpstr>
      <vt:lpstr>PowerPoint Presentation</vt:lpstr>
      <vt:lpstr>Wood stove program</vt:lpstr>
      <vt:lpstr>Wood stove program (cont.)</vt:lpstr>
      <vt:lpstr>Public outreach</vt:lpstr>
      <vt:lpstr>Campaign components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Tacoma-Pierce County  Wood Smoke Communications Briefing</dc:title>
  <dc:creator>Melissa Paulson</dc:creator>
  <cp:lastModifiedBy>Andrew Green</cp:lastModifiedBy>
  <cp:revision>79</cp:revision>
  <cp:lastPrinted>2013-03-21T23:11:41Z</cp:lastPrinted>
  <dcterms:created xsi:type="dcterms:W3CDTF">2012-11-07T18:16:43Z</dcterms:created>
  <dcterms:modified xsi:type="dcterms:W3CDTF">2013-05-10T06:42:15Z</dcterms:modified>
</cp:coreProperties>
</file>