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27" r:id="rId2"/>
    <p:sldId id="320" r:id="rId3"/>
    <p:sldId id="321" r:id="rId4"/>
    <p:sldId id="322" r:id="rId5"/>
    <p:sldId id="332" r:id="rId6"/>
    <p:sldId id="323" r:id="rId7"/>
    <p:sldId id="328" r:id="rId8"/>
    <p:sldId id="329" r:id="rId9"/>
    <p:sldId id="330" r:id="rId10"/>
    <p:sldId id="331" r:id="rId11"/>
    <p:sldId id="325" r:id="rId12"/>
    <p:sldId id="326" r:id="rId1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ie" initials="LS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FF0000"/>
    <a:srgbClr val="4ABEE2"/>
    <a:srgbClr val="0066CC"/>
    <a:srgbClr val="A3BB11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9833" autoAdjust="0"/>
  </p:normalViewPr>
  <p:slideViewPr>
    <p:cSldViewPr>
      <p:cViewPr>
        <p:scale>
          <a:sx n="120" d="100"/>
          <a:sy n="120" d="100"/>
        </p:scale>
        <p:origin x="-1278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8550B-DA88-4017-99A1-F5AB73604539}" type="datetimeFigureOut">
              <a:rPr lang="en-US" smtClean="0"/>
              <a:t>10/13/2014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21AD2-5769-46AC-B551-848016B79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7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A8B7C-A3C9-4A3C-91DA-91B85A1F97C8}" type="datetimeFigureOut">
              <a:rPr lang="en-US" smtClean="0"/>
              <a:t>10/13/2014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62021-8272-4D4B-A8B9-311FB8E75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2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    Presenter's Name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58D69EC7-D1DE-431E-A685-EBDF2B1E4095}" type="datetime1">
              <a:rPr lang="en-US" smtClean="0"/>
              <a:pPr>
                <a:defRPr/>
              </a:pPr>
              <a:t>10/13/2014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2002 Puget Sound Clean Air Agency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391D7E8-45AF-4E78-9F68-78EC67B35D0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70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86000"/>
            <a:ext cx="6095999" cy="2286000"/>
          </a:xfrm>
        </p:spPr>
        <p:txBody>
          <a:bodyPr>
            <a:normAutofit/>
          </a:bodyPr>
          <a:lstStyle>
            <a:lvl1pPr>
              <a:defRPr lang="en-US" sz="2800" kern="1200" dirty="0" smtClean="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1" y="4572000"/>
            <a:ext cx="3048000" cy="2285998"/>
          </a:xfrm>
        </p:spPr>
        <p:txBody>
          <a:bodyPr tIns="91440" bIns="91440" anchor="ctr" anchorCtr="0"/>
          <a:lstStyle>
            <a:lvl1pPr marL="0" indent="0" algn="ctr">
              <a:buNone/>
              <a:defRPr lang="en-US" sz="1800" kern="1200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FF6EE-0D55-425A-8796-8C39B31D9692}" type="datetimeFigureOut">
              <a:rPr lang="en-US" smtClean="0"/>
              <a:t>10/13/2014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8AD1-AFFE-46CE-AECE-1B351FFAA28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0"/>
            <a:ext cx="9143999" cy="6858000"/>
            <a:chOff x="-5638800" y="2133600"/>
            <a:chExt cx="4800600" cy="3200400"/>
          </a:xfrm>
        </p:grpSpPr>
        <p:sp>
          <p:nvSpPr>
            <p:cNvPr id="8" name="Rectangle 7"/>
            <p:cNvSpPr/>
            <p:nvPr/>
          </p:nvSpPr>
          <p:spPr>
            <a:xfrm>
              <a:off x="-2438400" y="3200400"/>
              <a:ext cx="1600200" cy="1066800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-2438400" y="2133600"/>
              <a:ext cx="1600200" cy="1066800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2438400" y="4267200"/>
              <a:ext cx="1600200" cy="1066800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4038600" y="3200400"/>
              <a:ext cx="1600200" cy="1066800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4038600" y="2133600"/>
              <a:ext cx="1600200" cy="1066800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4038600" y="4267200"/>
              <a:ext cx="1600200" cy="1066800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5638800" y="3200400"/>
              <a:ext cx="1600200" cy="1066800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5638800" y="2133600"/>
              <a:ext cx="1600200" cy="1066800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5638800" y="4267200"/>
              <a:ext cx="1600200" cy="1066800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" t="6250" r="1555"/>
          <a:stretch/>
        </p:blipFill>
        <p:spPr>
          <a:xfrm>
            <a:off x="1" y="4572000"/>
            <a:ext cx="3048000" cy="2286000"/>
          </a:xfrm>
          <a:prstGeom prst="rect">
            <a:avLst/>
          </a:prstGeom>
        </p:spPr>
      </p:pic>
      <p:pic>
        <p:nvPicPr>
          <p:cNvPr id="18" name="Picture 3" descr="C:\Users\richardw\AppData\Local\Microsoft\Windows\Temporary Internet Files\Content.IE5\NMR8LV47\MP900386060[1]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" r="3143" b="2172"/>
          <a:stretch/>
        </p:blipFill>
        <p:spPr bwMode="auto">
          <a:xfrm>
            <a:off x="1" y="22860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richardw\AppData\Local\Microsoft\Windows\Temporary Internet Files\Content.IE5\TXVBZHZ5\MP900422987[1]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7" t="47076" r="4443" b="8790"/>
          <a:stretch/>
        </p:blipFill>
        <p:spPr bwMode="auto">
          <a:xfrm>
            <a:off x="6093729" y="4572000"/>
            <a:ext cx="3050271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 userDrawn="1"/>
        </p:nvSpPr>
        <p:spPr>
          <a:xfrm>
            <a:off x="2514600" y="457200"/>
            <a:ext cx="6629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1800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406" y="4800600"/>
            <a:ext cx="1371194" cy="2057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0" y="718868"/>
            <a:ext cx="2123000" cy="838112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7241271" y="6332551"/>
            <a:ext cx="1826529" cy="51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5000"/>
              </a:lnSpc>
            </a:pPr>
            <a:r>
              <a:rPr lang="en-US" sz="1200" i="1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Clean healthy air for everyone, everywhere,</a:t>
            </a:r>
          </a:p>
          <a:p>
            <a:pPr algn="r">
              <a:lnSpc>
                <a:spcPct val="75000"/>
              </a:lnSpc>
            </a:pPr>
            <a:r>
              <a:rPr lang="en-US" sz="1200" i="1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all the time.</a:t>
            </a:r>
          </a:p>
        </p:txBody>
      </p:sp>
      <p:pic>
        <p:nvPicPr>
          <p:cNvPr id="26" name="Picture 2" descr="C:\Users\richardw\AppData\Local\Microsoft\Windows\Temporary Internet Files\Content.IE5\1JCQBCPB\MP900316922[1].jpg"/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29319" r="4637" b="18978"/>
          <a:stretch/>
        </p:blipFill>
        <p:spPr bwMode="auto">
          <a:xfrm>
            <a:off x="3048001" y="0"/>
            <a:ext cx="609599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/>
          <p:cNvCxnSpPr/>
          <p:nvPr userDrawn="1"/>
        </p:nvCxnSpPr>
        <p:spPr>
          <a:xfrm flipH="1">
            <a:off x="2" y="2286000"/>
            <a:ext cx="9143998" cy="0"/>
          </a:xfrm>
          <a:prstGeom prst="line">
            <a:avLst/>
          </a:prstGeom>
          <a:ln w="57150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 flipV="1">
            <a:off x="6096001" y="4572000"/>
            <a:ext cx="0" cy="2286002"/>
          </a:xfrm>
          <a:prstGeom prst="line">
            <a:avLst/>
          </a:prstGeom>
          <a:ln w="57150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 flipH="1">
            <a:off x="-30192" y="4572000"/>
            <a:ext cx="9174192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 flipV="1">
            <a:off x="3048000" y="0"/>
            <a:ext cx="1" cy="6857999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264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4388"/>
            <a:ext cx="7239000" cy="1062412"/>
          </a:xfrm>
        </p:spPr>
        <p:txBody>
          <a:bodyPr vert="horz" lIns="0" tIns="91440" rIns="182880" bIns="0" rtlCol="0" anchor="ctr" anchorCtr="0">
            <a:normAutofit fontScale="97500" lnSpcReduction="10000"/>
          </a:bodyPr>
          <a:lstStyle>
            <a:lvl1pPr>
              <a:defRPr lang="en-US" sz="3600" dirty="0">
                <a:solidFill>
                  <a:srgbClr val="0066CC"/>
                </a:solidFill>
              </a:defRPr>
            </a:lvl1pPr>
          </a:lstStyle>
          <a:p>
            <a:pPr marL="0" lvl="0" algn="r">
              <a:lnSpc>
                <a:spcPct val="85000"/>
              </a:lnSpc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600200"/>
            <a:ext cx="6172200" cy="4525963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66CC"/>
                </a:solidFill>
              </a:defRPr>
            </a:lvl1pPr>
            <a:lvl2pPr>
              <a:defRPr sz="2400">
                <a:solidFill>
                  <a:srgbClr val="0066CC"/>
                </a:solidFill>
              </a:defRPr>
            </a:lvl2pPr>
            <a:lvl3pPr>
              <a:defRPr sz="2000">
                <a:solidFill>
                  <a:srgbClr val="0066CC"/>
                </a:solidFill>
              </a:defRPr>
            </a:lvl3pPr>
            <a:lvl4pPr>
              <a:defRPr sz="1800">
                <a:solidFill>
                  <a:srgbClr val="0066CC"/>
                </a:solidFill>
              </a:defRPr>
            </a:lvl4pPr>
            <a:lvl5pPr>
              <a:defRPr sz="1800">
                <a:solidFill>
                  <a:srgbClr val="0066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14600" y="6356350"/>
            <a:ext cx="1447800" cy="365125"/>
          </a:xfrm>
        </p:spPr>
        <p:txBody>
          <a:bodyPr/>
          <a:lstStyle/>
          <a:p>
            <a:fld id="{5A2FF6EE-0D55-425A-8796-8C39B31D9692}" type="datetimeFigureOut">
              <a:rPr lang="en-US" smtClean="0"/>
              <a:t>10/13/2014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356350"/>
            <a:ext cx="1447800" cy="365125"/>
          </a:xfrm>
        </p:spPr>
        <p:txBody>
          <a:bodyPr/>
          <a:lstStyle/>
          <a:p>
            <a:fld id="{CB788AD1-AFFE-46CE-AECE-1B351FFAA28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C:\Users\richardw\AppData\Local\Microsoft\Windows\Temporary Internet Files\Content.IE5\TXVBZHZ5\MP900422987[1]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6" t="1" r="29834" b="1"/>
          <a:stretch/>
        </p:blipFill>
        <p:spPr bwMode="auto">
          <a:xfrm>
            <a:off x="0" y="0"/>
            <a:ext cx="190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4564566" cy="297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1905000" y="1066800"/>
            <a:ext cx="7239000" cy="0"/>
          </a:xfrm>
          <a:prstGeom prst="line">
            <a:avLst/>
          </a:prstGeom>
          <a:ln w="57150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V="1">
            <a:off x="1905000" y="0"/>
            <a:ext cx="0" cy="685800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76200" y="6168106"/>
            <a:ext cx="1752600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300" i="1" dirty="0" smtClean="0">
                <a:solidFill>
                  <a:schemeClr val="bg1"/>
                </a:solidFill>
              </a:rPr>
              <a:t>Clean healthy air for everyone, everywhere, all the time.</a:t>
            </a:r>
            <a:endParaRPr lang="en-US" sz="13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848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388"/>
            <a:ext cx="7162800" cy="1062412"/>
          </a:xfrm>
        </p:spPr>
        <p:txBody>
          <a:bodyPr vert="horz" lIns="0" tIns="91440" rIns="182880" bIns="0" rtlCol="0" anchor="ctr" anchorCtr="0">
            <a:normAutofit fontScale="97500" lnSpcReduction="10000"/>
          </a:bodyPr>
          <a:lstStyle>
            <a:lvl1pPr>
              <a:lnSpc>
                <a:spcPct val="85000"/>
              </a:lnSpc>
              <a:defRPr lang="en-US" sz="3600" dirty="0">
                <a:solidFill>
                  <a:srgbClr val="0066CC"/>
                </a:solidFill>
              </a:defRPr>
            </a:lvl1pPr>
          </a:lstStyle>
          <a:p>
            <a:pPr marL="0" lvl="0" algn="r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524000"/>
            <a:ext cx="3505200" cy="4602163"/>
          </a:xfrm>
        </p:spPr>
        <p:txBody>
          <a:bodyPr/>
          <a:lstStyle>
            <a:lvl1pPr>
              <a:defRPr sz="2800">
                <a:solidFill>
                  <a:srgbClr val="0066CC"/>
                </a:solidFill>
              </a:defRPr>
            </a:lvl1pPr>
            <a:lvl2pPr>
              <a:defRPr sz="2400">
                <a:solidFill>
                  <a:srgbClr val="0066CC"/>
                </a:solidFill>
              </a:defRPr>
            </a:lvl2pPr>
            <a:lvl3pPr>
              <a:defRPr sz="2000">
                <a:solidFill>
                  <a:srgbClr val="0066CC"/>
                </a:solidFill>
              </a:defRPr>
            </a:lvl3pPr>
            <a:lvl4pPr>
              <a:defRPr sz="1800">
                <a:solidFill>
                  <a:srgbClr val="0066CC"/>
                </a:solidFill>
              </a:defRPr>
            </a:lvl4pPr>
            <a:lvl5pPr>
              <a:defRPr sz="1800">
                <a:solidFill>
                  <a:srgbClr val="0066CC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524000"/>
            <a:ext cx="3505200" cy="4572000"/>
          </a:xfrm>
        </p:spPr>
        <p:txBody>
          <a:bodyPr/>
          <a:lstStyle>
            <a:lvl1pPr>
              <a:defRPr sz="2800">
                <a:solidFill>
                  <a:srgbClr val="0066CC"/>
                </a:solidFill>
              </a:defRPr>
            </a:lvl1pPr>
            <a:lvl2pPr>
              <a:defRPr sz="2400">
                <a:solidFill>
                  <a:srgbClr val="0066CC"/>
                </a:solidFill>
              </a:defRPr>
            </a:lvl2pPr>
            <a:lvl3pPr>
              <a:defRPr sz="2000">
                <a:solidFill>
                  <a:srgbClr val="0066CC"/>
                </a:solidFill>
              </a:defRPr>
            </a:lvl3pPr>
            <a:lvl4pPr>
              <a:defRPr sz="1800">
                <a:solidFill>
                  <a:srgbClr val="0066CC"/>
                </a:solidFill>
              </a:defRPr>
            </a:lvl4pPr>
            <a:lvl5pPr>
              <a:defRPr sz="1800">
                <a:solidFill>
                  <a:srgbClr val="0066CC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95400" y="6477000"/>
            <a:ext cx="1905000" cy="212725"/>
          </a:xfrm>
        </p:spPr>
        <p:txBody>
          <a:bodyPr/>
          <a:lstStyle>
            <a:lvl1pPr>
              <a:defRPr sz="1050"/>
            </a:lvl1pPr>
          </a:lstStyle>
          <a:p>
            <a:fld id="{5A2FF6EE-0D55-425A-8796-8C39B31D9692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477000"/>
            <a:ext cx="2895600" cy="212725"/>
          </a:xfrm>
        </p:spPr>
        <p:txBody>
          <a:bodyPr/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29400" y="6477000"/>
            <a:ext cx="2133600" cy="212725"/>
          </a:xfrm>
        </p:spPr>
        <p:txBody>
          <a:bodyPr/>
          <a:lstStyle>
            <a:lvl1pPr>
              <a:defRPr sz="1050"/>
            </a:lvl1pPr>
          </a:lstStyle>
          <a:p>
            <a:fld id="{CB788AD1-AFFE-46CE-AECE-1B351FFAA2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C:\Users\richardw\AppData\Local\Microsoft\Windows\Temporary Internet Files\Content.IE5\TXVBZHZ5\MP900422987[1]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6" t="15556" r="42255"/>
          <a:stretch/>
        </p:blipFill>
        <p:spPr bwMode="auto">
          <a:xfrm>
            <a:off x="0" y="1066800"/>
            <a:ext cx="8382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 userDrawn="1"/>
        </p:nvCxnSpPr>
        <p:spPr>
          <a:xfrm flipV="1">
            <a:off x="838200" y="1066800"/>
            <a:ext cx="0" cy="579120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3" y="252391"/>
            <a:ext cx="1483897" cy="585809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 flipH="1">
            <a:off x="0" y="1066800"/>
            <a:ext cx="9144000" cy="0"/>
          </a:xfrm>
          <a:prstGeom prst="line">
            <a:avLst/>
          </a:prstGeom>
          <a:ln w="57150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829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388"/>
            <a:ext cx="7162800" cy="1062412"/>
          </a:xfrm>
        </p:spPr>
        <p:txBody>
          <a:bodyPr vert="horz" lIns="0" tIns="91440" rIns="182880" bIns="0" rtlCol="0" anchor="ctr" anchorCtr="0">
            <a:normAutofit fontScale="97500" lnSpcReduction="10000"/>
          </a:bodyPr>
          <a:lstStyle>
            <a:lvl1pPr>
              <a:defRPr lang="en-US" sz="3600" dirty="0">
                <a:solidFill>
                  <a:srgbClr val="0066CC"/>
                </a:solidFill>
              </a:defRPr>
            </a:lvl1pPr>
          </a:lstStyle>
          <a:p>
            <a:pPr marL="0" lvl="0" algn="r">
              <a:lnSpc>
                <a:spcPct val="85000"/>
              </a:lnSpc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2362200"/>
            <a:ext cx="3505200" cy="376396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066CC"/>
                </a:solidFill>
              </a:defRPr>
            </a:lvl1pPr>
            <a:lvl2pPr>
              <a:defRPr sz="1800">
                <a:solidFill>
                  <a:srgbClr val="0066CC"/>
                </a:solidFill>
              </a:defRPr>
            </a:lvl2pPr>
            <a:lvl3pPr>
              <a:defRPr sz="1600">
                <a:solidFill>
                  <a:srgbClr val="0066CC"/>
                </a:solidFill>
              </a:defRPr>
            </a:lvl3pPr>
            <a:lvl4pPr>
              <a:defRPr sz="1400">
                <a:solidFill>
                  <a:srgbClr val="0066CC"/>
                </a:solidFill>
              </a:defRPr>
            </a:lvl4pPr>
            <a:lvl5pPr>
              <a:defRPr sz="1400">
                <a:solidFill>
                  <a:srgbClr val="0066CC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2362200"/>
            <a:ext cx="3505200" cy="37338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066CC"/>
                </a:solidFill>
              </a:defRPr>
            </a:lvl1pPr>
            <a:lvl2pPr>
              <a:defRPr sz="1800">
                <a:solidFill>
                  <a:srgbClr val="0066CC"/>
                </a:solidFill>
              </a:defRPr>
            </a:lvl2pPr>
            <a:lvl3pPr>
              <a:defRPr sz="1600">
                <a:solidFill>
                  <a:srgbClr val="0066CC"/>
                </a:solidFill>
              </a:defRPr>
            </a:lvl3pPr>
            <a:lvl4pPr>
              <a:defRPr sz="1400">
                <a:solidFill>
                  <a:srgbClr val="0066CC"/>
                </a:solidFill>
              </a:defRPr>
            </a:lvl4pPr>
            <a:lvl5pPr>
              <a:defRPr sz="1400">
                <a:solidFill>
                  <a:srgbClr val="0066CC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95400" y="6477000"/>
            <a:ext cx="1905000" cy="212725"/>
          </a:xfrm>
        </p:spPr>
        <p:txBody>
          <a:bodyPr/>
          <a:lstStyle>
            <a:lvl1pPr>
              <a:defRPr sz="1050"/>
            </a:lvl1pPr>
          </a:lstStyle>
          <a:p>
            <a:fld id="{5A2FF6EE-0D55-425A-8796-8C39B31D9692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477000"/>
            <a:ext cx="2895600" cy="212725"/>
          </a:xfrm>
        </p:spPr>
        <p:txBody>
          <a:bodyPr/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29400" y="6477000"/>
            <a:ext cx="2133600" cy="212725"/>
          </a:xfrm>
        </p:spPr>
        <p:txBody>
          <a:bodyPr/>
          <a:lstStyle>
            <a:lvl1pPr>
              <a:defRPr sz="1050"/>
            </a:lvl1pPr>
          </a:lstStyle>
          <a:p>
            <a:fld id="{CB788AD1-AFFE-46CE-AECE-1B351FFAA2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C:\Users\richardw\AppData\Local\Microsoft\Windows\Temporary Internet Files\Content.IE5\TXVBZHZ5\MP900422987[1]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6" t="15556" r="42255"/>
          <a:stretch/>
        </p:blipFill>
        <p:spPr bwMode="auto">
          <a:xfrm>
            <a:off x="0" y="1066800"/>
            <a:ext cx="8382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 userDrawn="1"/>
        </p:nvCxnSpPr>
        <p:spPr>
          <a:xfrm flipV="1">
            <a:off x="838200" y="1066800"/>
            <a:ext cx="0" cy="579120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3" y="252391"/>
            <a:ext cx="1483897" cy="585809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 flipH="1">
            <a:off x="0" y="1066800"/>
            <a:ext cx="9144000" cy="0"/>
          </a:xfrm>
          <a:prstGeom prst="line">
            <a:avLst/>
          </a:prstGeom>
          <a:ln w="57150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1295400" y="1535113"/>
            <a:ext cx="3506788" cy="827087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0066C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7800" y="1524000"/>
            <a:ext cx="3508375" cy="838200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0066C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3050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FF6EE-0D55-425A-8796-8C39B31D9692}" type="datetimeFigureOut">
              <a:rPr lang="en-US" smtClean="0"/>
              <a:t>10/13/2014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8AD1-AFFE-46CE-AECE-1B351FFAA28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 descr="C:\Users\richardw\AppData\Local\Microsoft\Windows\Temporary Internet Files\Content.IE5\TXVBZHZ5\MP900422987[1]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30" b="34420"/>
          <a:stretch/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2" y="228600"/>
            <a:ext cx="1227138" cy="4826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2514600" y="457200"/>
            <a:ext cx="6629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1800" dirty="0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0" y="990600"/>
            <a:ext cx="9144000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799" y="4388"/>
            <a:ext cx="7311231" cy="986212"/>
          </a:xfrm>
        </p:spPr>
        <p:txBody>
          <a:bodyPr vert="horz" lIns="91440" tIns="91440" rIns="182880" bIns="91440" rtlCol="0" anchor="ctr">
            <a:normAutofit fontScale="97500" lnSpcReduction="10000"/>
          </a:bodyPr>
          <a:lstStyle>
            <a:lvl1pPr>
              <a:lnSpc>
                <a:spcPct val="85000"/>
              </a:lnSpc>
              <a:defRPr lang="en-US" sz="360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defRPr>
            </a:lvl1pPr>
          </a:lstStyle>
          <a:p>
            <a:pPr marL="0" lvl="0" algn="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05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FF6EE-0D55-425A-8796-8C39B31D9692}" type="datetimeFigureOut">
              <a:rPr lang="en-US" smtClean="0"/>
              <a:t>10/13/2014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8AD1-AFFE-46CE-AECE-1B351FFAA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0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FF6EE-0D55-425A-8796-8C39B31D9692}" type="datetimeFigureOut">
              <a:rPr lang="en-US" smtClean="0"/>
              <a:t>10/13/2014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88AD1-AFFE-46CE-AECE-1B351FFAA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0" y="1828800"/>
            <a:ext cx="7772400" cy="1470025"/>
          </a:xfrm>
          <a:prstGeom prst="rect">
            <a:avLst/>
          </a:prstGeom>
        </p:spPr>
        <p:txBody>
          <a:bodyPr vert="horz" lIns="0" tIns="91440" rIns="182880" bIns="0" rtlCol="0" anchor="ctr" anchorCtr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kern="1200" dirty="0">
                <a:solidFill>
                  <a:srgbClr val="0066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24,000 Uncertified Devices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209800" y="3505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I think we’re going to need a bigger carrot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51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7500"/>
          </a:bodyPr>
          <a:lstStyle/>
          <a:p>
            <a:r>
              <a:rPr lang="en-US" b="1" dirty="0" smtClean="0"/>
              <a:t>Sample testimonials received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219200"/>
            <a:ext cx="7010400" cy="5562600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 smtClean="0"/>
              <a:t>“This </a:t>
            </a:r>
            <a:r>
              <a:rPr lang="en-US" i="1" dirty="0"/>
              <a:t>is a great program.  I’ve been wondering what to do with the ‘dirty monster’ in my living room for years and along came the wood stove buy-back program!!  It couldn’t have been easier—thanks WSRP for putting the beast to rest</a:t>
            </a:r>
            <a:r>
              <a:rPr lang="en-US" i="1" dirty="0" smtClean="0"/>
              <a:t>.” -- </a:t>
            </a:r>
            <a:r>
              <a:rPr lang="en-US" dirty="0"/>
              <a:t>Louise from Tacoma (who received a $350 reward for scrapping her old wood stove</a:t>
            </a:r>
            <a:r>
              <a:rPr lang="en-US" dirty="0" smtClean="0"/>
              <a:t>)</a:t>
            </a:r>
          </a:p>
          <a:p>
            <a:r>
              <a:rPr lang="en-US" i="1" dirty="0" smtClean="0"/>
              <a:t>“Replacing my wood fireplace insert with a gas insert gives me peace of mind, knowing that on the coldest days (when it seems that burn bans are most frequent) I can rely on a fire in my fireplace to give me a steady source of heat without risking a fine.”</a:t>
            </a:r>
            <a:r>
              <a:rPr lang="en-US" dirty="0" smtClean="0"/>
              <a:t> – Dan from Tacoma (low-income who received a free gas insert)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19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7500"/>
          </a:bodyPr>
          <a:lstStyle/>
          <a:p>
            <a:r>
              <a:rPr lang="en-US" b="1" dirty="0" smtClean="0"/>
              <a:t>Keys to Success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time gaps in program, use the Fair</a:t>
            </a:r>
          </a:p>
          <a:p>
            <a:r>
              <a:rPr lang="en-US" dirty="0" smtClean="0"/>
              <a:t>Burn ban enforcement resolution option</a:t>
            </a:r>
          </a:p>
          <a:p>
            <a:r>
              <a:rPr lang="en-US" dirty="0" smtClean="0"/>
              <a:t>Clear, fair and firm exemption for NOASH</a:t>
            </a:r>
          </a:p>
          <a:p>
            <a:r>
              <a:rPr lang="en-US" dirty="0" smtClean="0"/>
              <a:t>Once low hanging fruit is gone, need carrots and sticks – what focus groups of wood burners told 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184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7500"/>
          </a:bodyPr>
          <a:lstStyle/>
          <a:p>
            <a:r>
              <a:rPr lang="en-US" b="1" dirty="0" smtClean="0"/>
              <a:t>And for the Future…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Innocentive</a:t>
            </a:r>
          </a:p>
          <a:p>
            <a:endParaRPr lang="en-US" dirty="0"/>
          </a:p>
          <a:p>
            <a:r>
              <a:rPr lang="en-US" dirty="0" smtClean="0"/>
              <a:t>Insert the challenge language and graphic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05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388"/>
            <a:ext cx="7010400" cy="106241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Tacoma/Pierce County WA Nonattainment Area (NA)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5257800"/>
            <a:ext cx="7010400" cy="136628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600,000 people affected</a:t>
            </a:r>
          </a:p>
          <a:p>
            <a:r>
              <a:rPr lang="en-US" dirty="0" smtClean="0"/>
              <a:t>Wood Smoke in winter drives Nonattainment</a:t>
            </a:r>
          </a:p>
          <a:p>
            <a:r>
              <a:rPr lang="en-US" dirty="0" smtClean="0"/>
              <a:t>Over 50% of wood burners get wood for free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http://www.pscleanair.org/images/map-NA_area-tacoma_pierce-gene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31605"/>
            <a:ext cx="4949695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950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7500"/>
          </a:bodyPr>
          <a:lstStyle/>
          <a:p>
            <a:r>
              <a:rPr lang="en-US" b="1" dirty="0" smtClean="0"/>
              <a:t>Community Task Force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600200"/>
            <a:ext cx="65532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Set of strategies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 smtClean="0"/>
              <a:t>Enhanced enforcement of burn bans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 smtClean="0"/>
              <a:t>Date certain uncertified removal rule (Why not time of sale?)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 smtClean="0"/>
              <a:t>Incentives- wood stove program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Legislature’s direction re: stove rule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771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7500"/>
          </a:bodyPr>
          <a:lstStyle/>
          <a:p>
            <a:r>
              <a:rPr lang="en-US" b="1" dirty="0" smtClean="0"/>
              <a:t>Video </a:t>
            </a:r>
            <a:endParaRPr lang="en-US" b="1" dirty="0"/>
          </a:p>
        </p:txBody>
      </p:sp>
      <p:pic>
        <p:nvPicPr>
          <p:cNvPr id="5" name="GotToGo-H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606" b="12730"/>
          <a:stretch/>
        </p:blipFill>
        <p:spPr>
          <a:xfrm>
            <a:off x="2582863" y="2170707"/>
            <a:ext cx="6034087" cy="3379304"/>
          </a:xfrm>
        </p:spPr>
      </p:pic>
    </p:spTree>
    <p:extLst>
      <p:ext uri="{BB962C8B-B14F-4D97-AF65-F5344CB8AC3E}">
        <p14:creationId xmlns:p14="http://schemas.microsoft.com/office/powerpoint/2010/main" val="369443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7500"/>
          </a:bodyPr>
          <a:lstStyle/>
          <a:p>
            <a:r>
              <a:rPr lang="en-US" b="1" dirty="0" smtClean="0"/>
              <a:t>Video </a:t>
            </a:r>
            <a:endParaRPr lang="en-US" b="1" dirty="0"/>
          </a:p>
        </p:txBody>
      </p:sp>
      <p:pic>
        <p:nvPicPr>
          <p:cNvPr id="5" name="TheLaw ForTV-H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781" b="12554"/>
          <a:stretch/>
        </p:blipFill>
        <p:spPr>
          <a:xfrm>
            <a:off x="2582863" y="2178657"/>
            <a:ext cx="6034087" cy="3379306"/>
          </a:xfrm>
        </p:spPr>
      </p:pic>
    </p:spTree>
    <p:extLst>
      <p:ext uri="{BB962C8B-B14F-4D97-AF65-F5344CB8AC3E}">
        <p14:creationId xmlns:p14="http://schemas.microsoft.com/office/powerpoint/2010/main" val="81934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7500"/>
          </a:bodyPr>
          <a:lstStyle/>
          <a:p>
            <a:r>
              <a:rPr lang="en-US" b="1" dirty="0" smtClean="0"/>
              <a:t>Wood Stove Program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1295400"/>
            <a:ext cx="66294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Funding: State capital budget, allocated by Department of Ecology for NA or at risk areas</a:t>
            </a:r>
          </a:p>
          <a:p>
            <a:r>
              <a:rPr lang="en-US" dirty="0" smtClean="0"/>
              <a:t>Three parts: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Low income- full replacement cost and can get a certified stove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Not low income- $1500 incentive($1000 was too low) but cannot use for wood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Scrap stove, drop off/pick up-$200-350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41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7124700" cy="726392"/>
          </a:xfrm>
        </p:spPr>
        <p:txBody>
          <a:bodyPr>
            <a:normAutofit fontScale="97500"/>
          </a:bodyPr>
          <a:lstStyle/>
          <a:p>
            <a:r>
              <a:rPr lang="en-US" b="1" dirty="0" smtClean="0"/>
              <a:t>Results to date…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219200"/>
            <a:ext cx="6248400" cy="1981200"/>
          </a:xfrm>
        </p:spPr>
        <p:txBody>
          <a:bodyPr/>
          <a:lstStyle/>
          <a:p>
            <a:r>
              <a:rPr lang="en-US" dirty="0" smtClean="0"/>
              <a:t>Nearly 2,400 old stoves/inserts removed!</a:t>
            </a:r>
          </a:p>
          <a:p>
            <a:r>
              <a:rPr lang="en-US" dirty="0" smtClean="0"/>
              <a:t>Anticipate at least 500 more by June 2015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124200"/>
            <a:ext cx="4994397" cy="31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69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152400"/>
            <a:ext cx="7749767" cy="1130329"/>
          </a:xfrm>
        </p:spPr>
        <p:txBody>
          <a:bodyPr>
            <a:normAutofit fontScale="97500"/>
          </a:bodyPr>
          <a:lstStyle/>
          <a:p>
            <a:r>
              <a:rPr lang="en-US" sz="3200" b="1" dirty="0" smtClean="0"/>
              <a:t>2013-14 Program Analysis – </a:t>
            </a:r>
            <a:br>
              <a:rPr lang="en-US" sz="3200" b="1" dirty="0" smtClean="0"/>
            </a:br>
            <a:r>
              <a:rPr lang="en-US" sz="3200" b="1" dirty="0" smtClean="0"/>
              <a:t>At-a-Glance New Fuel Choices</a:t>
            </a:r>
            <a:endParaRPr lang="en-US" sz="32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1200" y="1066800"/>
            <a:ext cx="7162800" cy="2866046"/>
          </a:xfrm>
        </p:spPr>
        <p:txBody>
          <a:bodyPr/>
          <a:lstStyle/>
          <a:p>
            <a:pPr marL="0" indent="0">
              <a:buNone/>
              <a:tabLst>
                <a:tab pos="574675" algn="l"/>
              </a:tabLst>
            </a:pPr>
            <a:r>
              <a:rPr lang="en-US" dirty="0" smtClean="0"/>
              <a:t>Income Qualified 	   	      Replacement       	Discount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3" y="2286000"/>
            <a:ext cx="3720166" cy="33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2362200"/>
            <a:ext cx="3655495" cy="33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53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7500"/>
          </a:bodyPr>
          <a:lstStyle/>
          <a:p>
            <a:r>
              <a:rPr lang="en-US" b="1" dirty="0" smtClean="0"/>
              <a:t>Community-based social marketing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066800"/>
            <a:ext cx="6172200" cy="4525963"/>
          </a:xfrm>
        </p:spPr>
        <p:txBody>
          <a:bodyPr/>
          <a:lstStyle/>
          <a:p>
            <a:r>
              <a:rPr lang="en-US" dirty="0" smtClean="0"/>
              <a:t>Ask participants to help spread the word!</a:t>
            </a:r>
          </a:p>
          <a:p>
            <a:pPr lvl="1"/>
            <a:r>
              <a:rPr lang="en-US" dirty="0" smtClean="0"/>
              <a:t>Put up a sign</a:t>
            </a:r>
          </a:p>
          <a:p>
            <a:pPr lvl="1"/>
            <a:r>
              <a:rPr lang="en-US" dirty="0" smtClean="0"/>
              <a:t>Hand out flyers</a:t>
            </a:r>
          </a:p>
          <a:p>
            <a:pPr lvl="1"/>
            <a:r>
              <a:rPr lang="en-US" dirty="0" smtClean="0"/>
              <a:t>Provide a testimonial</a:t>
            </a:r>
          </a:p>
          <a:p>
            <a:pPr lvl="1"/>
            <a:r>
              <a:rPr lang="en-US" dirty="0" smtClean="0"/>
              <a:t>Post on Facebook</a:t>
            </a:r>
          </a:p>
          <a:p>
            <a:pPr lvl="1"/>
            <a:r>
              <a:rPr lang="en-US" dirty="0" smtClean="0"/>
              <a:t>Their other ideas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740" y="3547731"/>
            <a:ext cx="3267106" cy="245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930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pscaa_presentation_template_2013_RW_v0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pscaa_presentation_template_2013_RW_v03</Template>
  <TotalTime>70923</TotalTime>
  <Words>392</Words>
  <Application>Microsoft Office PowerPoint</Application>
  <PresentationFormat>On-screen Show (4:3)</PresentationFormat>
  <Paragraphs>50</Paragraphs>
  <Slides>12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pscaa_presentation_template_2013_RW_v03</vt:lpstr>
      <vt:lpstr>PowerPoint Presentation</vt:lpstr>
      <vt:lpstr>Tacoma/Pierce County WA Nonattainment Area (NA)</vt:lpstr>
      <vt:lpstr>Community Task Force </vt:lpstr>
      <vt:lpstr>Video </vt:lpstr>
      <vt:lpstr>Video </vt:lpstr>
      <vt:lpstr>Wood Stove Program</vt:lpstr>
      <vt:lpstr>Results to date…</vt:lpstr>
      <vt:lpstr>2013-14 Program Analysis –  At-a-Glance New Fuel Choices</vt:lpstr>
      <vt:lpstr>Community-based social marketing</vt:lpstr>
      <vt:lpstr>Sample testimonials received</vt:lpstr>
      <vt:lpstr>Keys to Success</vt:lpstr>
      <vt:lpstr>And for the Future…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 Kenworthy</dc:creator>
  <cp:lastModifiedBy>Richard Wisti x4044</cp:lastModifiedBy>
  <cp:revision>109</cp:revision>
  <cp:lastPrinted>2014-09-25T15:35:18Z</cp:lastPrinted>
  <dcterms:created xsi:type="dcterms:W3CDTF">2013-03-25T18:39:53Z</dcterms:created>
  <dcterms:modified xsi:type="dcterms:W3CDTF">2014-10-13T16:29:04Z</dcterms:modified>
</cp:coreProperties>
</file>