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37"/>
  </p:notesMasterIdLst>
  <p:sldIdLst>
    <p:sldId id="524" r:id="rId5"/>
    <p:sldId id="537" r:id="rId6"/>
    <p:sldId id="506" r:id="rId7"/>
    <p:sldId id="544" r:id="rId8"/>
    <p:sldId id="545" r:id="rId9"/>
    <p:sldId id="534" r:id="rId10"/>
    <p:sldId id="535" r:id="rId11"/>
    <p:sldId id="507" r:id="rId12"/>
    <p:sldId id="555" r:id="rId13"/>
    <p:sldId id="528" r:id="rId14"/>
    <p:sldId id="509" r:id="rId15"/>
    <p:sldId id="529" r:id="rId16"/>
    <p:sldId id="567" r:id="rId17"/>
    <p:sldId id="536" r:id="rId18"/>
    <p:sldId id="561" r:id="rId19"/>
    <p:sldId id="562" r:id="rId20"/>
    <p:sldId id="558" r:id="rId21"/>
    <p:sldId id="543" r:id="rId22"/>
    <p:sldId id="551" r:id="rId23"/>
    <p:sldId id="520" r:id="rId24"/>
    <p:sldId id="552" r:id="rId25"/>
    <p:sldId id="553" r:id="rId26"/>
    <p:sldId id="521" r:id="rId27"/>
    <p:sldId id="554" r:id="rId28"/>
    <p:sldId id="523" r:id="rId29"/>
    <p:sldId id="513" r:id="rId30"/>
    <p:sldId id="563" r:id="rId31"/>
    <p:sldId id="569" r:id="rId32"/>
    <p:sldId id="570" r:id="rId33"/>
    <p:sldId id="571" r:id="rId34"/>
    <p:sldId id="572" r:id="rId35"/>
    <p:sldId id="541" r:id="rId36"/>
  </p:sldIdLst>
  <p:sldSz cx="9144000" cy="5143500" type="screen16x9"/>
  <p:notesSz cx="9144000" cy="5143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ector, June (LNI)" initials="SJ(" lastIdx="12" clrIdx="0">
    <p:extLst>
      <p:ext uri="{19B8F6BF-5375-455C-9EA6-DF929625EA0E}">
        <p15:presenceInfo xmlns:p15="http://schemas.microsoft.com/office/powerpoint/2012/main" userId="S-1-5-21-622543661-1843015809-658320111-126827" providerId="AD"/>
      </p:ext>
    </p:extLst>
  </p:cmAuthor>
  <p:cmAuthor id="2" name="Drake, Allison M (LNI)" initials="DAM(" lastIdx="11" clrIdx="2">
    <p:extLst>
      <p:ext uri="{19B8F6BF-5375-455C-9EA6-DF929625EA0E}">
        <p15:presenceInfo xmlns:p15="http://schemas.microsoft.com/office/powerpoint/2012/main" userId="S-1-5-21-622543661-1843015809-658320111-93959" providerId="AD"/>
      </p:ext>
    </p:extLst>
  </p:cmAuthor>
  <p:cmAuthor id="3" name="Leland, Maggie (LNI)" initials="LM(" lastIdx="3" clrIdx="3">
    <p:extLst>
      <p:ext uri="{19B8F6BF-5375-455C-9EA6-DF929625EA0E}">
        <p15:presenceInfo xmlns:p15="http://schemas.microsoft.com/office/powerpoint/2012/main" userId="S-1-5-21-622543661-1843015809-658320111-63803" providerId="AD"/>
      </p:ext>
    </p:extLst>
  </p:cmAuthor>
  <p:cmAuthor id="4" name="Rascon Padilla, Laura (LNI)" initials="RPL(" lastIdx="7" clrIdx="4">
    <p:extLst>
      <p:ext uri="{19B8F6BF-5375-455C-9EA6-DF929625EA0E}">
        <p15:presenceInfo xmlns:p15="http://schemas.microsoft.com/office/powerpoint/2012/main" userId="S-1-5-21-622543661-1843015809-658320111-115169" providerId="AD"/>
      </p:ext>
    </p:extLst>
  </p:cmAuthor>
  <p:cmAuthor id="5" name="Pyke, Chris (LNI)" initials="PC(" lastIdx="7" clrIdx="5">
    <p:extLst>
      <p:ext uri="{19B8F6BF-5375-455C-9EA6-DF929625EA0E}">
        <p15:presenceInfo xmlns:p15="http://schemas.microsoft.com/office/powerpoint/2012/main" userId="S-1-5-21-622543661-1843015809-658320111-961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AB3B"/>
    <a:srgbClr val="FF9933"/>
    <a:srgbClr val="093678"/>
    <a:srgbClr val="000000"/>
    <a:srgbClr val="4F5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D47EE8-2908-7932-12E8-4ACECAD6C4DE}" v="565" dt="2023-06-07T22:31:01.230"/>
    <p1510:client id="{F0AD4FCF-4927-99DD-E786-56C92053DCC0}" v="454" dt="2023-06-15T23:02:12.890"/>
    <p1510:client id="{F7031EFC-253C-9202-D646-BAACF96C879A}" v="7879" dt="2023-06-16T22:53:53.23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0" autoAdjust="0"/>
    <p:restoredTop sz="87307" autoAdjust="0"/>
  </p:normalViewPr>
  <p:slideViewPr>
    <p:cSldViewPr>
      <p:cViewPr varScale="1">
        <p:scale>
          <a:sx n="131" d="100"/>
          <a:sy n="131" d="100"/>
        </p:scale>
        <p:origin x="912" y="114"/>
      </p:cViewPr>
      <p:guideLst>
        <p:guide orient="horz" pos="2880"/>
        <p:guide pos="216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9B29E3-E932-4FCC-9DB2-A5DEF6DF26E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1F00A88-4511-42D3-A79F-B9EDD34FB5A1}">
      <dgm:prSet phldrT="[Text]" custT="1"/>
      <dgm:spPr>
        <a:solidFill>
          <a:schemeClr val="accent4">
            <a:lumMod val="85000"/>
            <a:lumOff val="15000"/>
          </a:schemeClr>
        </a:solidFill>
        <a:ln>
          <a:noFill/>
        </a:ln>
      </dgm:spPr>
      <dgm:t>
        <a:bodyPr/>
        <a:lstStyle/>
        <a:p>
          <a:pPr algn="ctr"/>
          <a:r>
            <a:rPr lang="en-US" sz="1200" dirty="0"/>
            <a:t>Petitioned</a:t>
          </a:r>
        </a:p>
        <a:p>
          <a:pPr algn="ctr"/>
          <a:r>
            <a:rPr lang="en-US" sz="1200" dirty="0"/>
            <a:t>Sep 2020</a:t>
          </a:r>
          <a:endParaRPr lang="en-US" sz="1100" dirty="0"/>
        </a:p>
      </dgm:t>
    </dgm:pt>
    <dgm:pt modelId="{F5591B4B-EF02-4309-92C3-1C1097F53B50}" type="parTrans" cxnId="{CCB3D840-A18A-405A-89D6-8AE0C74FC0C8}">
      <dgm:prSet/>
      <dgm:spPr/>
      <dgm:t>
        <a:bodyPr/>
        <a:lstStyle/>
        <a:p>
          <a:endParaRPr lang="en-US"/>
        </a:p>
      </dgm:t>
    </dgm:pt>
    <dgm:pt modelId="{D020A152-D18C-4D56-A0E4-849FEE52C1FA}" type="sibTrans" cxnId="{CCB3D840-A18A-405A-89D6-8AE0C74FC0C8}">
      <dgm:prSet/>
      <dgm:spPr>
        <a:noFill/>
      </dgm:spPr>
      <dgm:t>
        <a:bodyPr/>
        <a:lstStyle/>
        <a:p>
          <a:endParaRPr lang="en-US"/>
        </a:p>
      </dgm:t>
    </dgm:pt>
    <dgm:pt modelId="{CA82CDE6-7473-442E-B697-9EEDD1808774}">
      <dgm:prSet phldrT="[Text]" custT="1"/>
      <dgm:spPr>
        <a:solidFill>
          <a:schemeClr val="accent4">
            <a:lumMod val="85000"/>
            <a:lumOff val="15000"/>
          </a:schemeClr>
        </a:solidFill>
        <a:ln>
          <a:noFill/>
        </a:ln>
      </dgm:spPr>
      <dgm:t>
        <a:bodyPr/>
        <a:lstStyle/>
        <a:p>
          <a:pPr algn="ctr"/>
          <a:r>
            <a:rPr lang="en-US" sz="1200" dirty="0"/>
            <a:t>Emergency rule Summer 2022</a:t>
          </a:r>
        </a:p>
      </dgm:t>
    </dgm:pt>
    <dgm:pt modelId="{DBD54D05-8C46-4460-89D8-C65CB308AFF6}" type="parTrans" cxnId="{BE9D87F8-0E38-4750-B3C7-9C7730058802}">
      <dgm:prSet/>
      <dgm:spPr/>
      <dgm:t>
        <a:bodyPr/>
        <a:lstStyle/>
        <a:p>
          <a:endParaRPr lang="en-US"/>
        </a:p>
      </dgm:t>
    </dgm:pt>
    <dgm:pt modelId="{E3180BBC-D0D1-4590-91FB-3E4FC3E91D43}" type="sibTrans" cxnId="{BE9D87F8-0E38-4750-B3C7-9C7730058802}">
      <dgm:prSet/>
      <dgm:spPr>
        <a:noFill/>
      </dgm:spPr>
      <dgm:t>
        <a:bodyPr/>
        <a:lstStyle/>
        <a:p>
          <a:endParaRPr lang="en-US" dirty="0"/>
        </a:p>
      </dgm:t>
    </dgm:pt>
    <dgm:pt modelId="{E549A4BA-FB98-4732-8FA7-67C9A51BE41D}">
      <dgm:prSet phldrT="[Text]" custT="1"/>
      <dgm:spPr>
        <a:solidFill>
          <a:schemeClr val="accent4">
            <a:lumMod val="85000"/>
            <a:lumOff val="15000"/>
          </a:schemeClr>
        </a:solidFill>
        <a:ln>
          <a:noFill/>
        </a:ln>
      </dgm:spPr>
      <dgm:t>
        <a:bodyPr/>
        <a:lstStyle/>
        <a:p>
          <a:pPr algn="ctr"/>
          <a:r>
            <a:rPr lang="en-US" sz="1200" dirty="0"/>
            <a:t>Rule filed</a:t>
          </a:r>
        </a:p>
        <a:p>
          <a:pPr algn="ctr"/>
          <a:r>
            <a:rPr lang="en-US" sz="1200" dirty="0"/>
            <a:t>Dec 2023</a:t>
          </a:r>
        </a:p>
      </dgm:t>
    </dgm:pt>
    <dgm:pt modelId="{C719DF5F-D9A3-49A2-A71C-49C36B4F903C}" type="parTrans" cxnId="{41FB8A94-E075-4C99-AC86-2BE4B8FAFDA8}">
      <dgm:prSet/>
      <dgm:spPr/>
      <dgm:t>
        <a:bodyPr/>
        <a:lstStyle/>
        <a:p>
          <a:endParaRPr lang="en-US"/>
        </a:p>
      </dgm:t>
    </dgm:pt>
    <dgm:pt modelId="{DCCE0B6A-D427-4BC9-9062-B36C2D6D11C8}" type="sibTrans" cxnId="{41FB8A94-E075-4C99-AC86-2BE4B8FAFDA8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7B940A2-2BAA-4749-BE07-D0DBE18C9219}">
      <dgm:prSet phldrT="[Text]" custT="1"/>
      <dgm:spPr>
        <a:solidFill>
          <a:schemeClr val="accent4">
            <a:lumMod val="85000"/>
            <a:lumOff val="15000"/>
          </a:schemeClr>
        </a:solidFill>
        <a:ln>
          <a:noFill/>
        </a:ln>
      </dgm:spPr>
      <dgm:t>
        <a:bodyPr/>
        <a:lstStyle/>
        <a:p>
          <a:pPr algn="ctr"/>
          <a:r>
            <a:rPr lang="en-US" sz="1200" dirty="0"/>
            <a:t>Emergency rule</a:t>
          </a:r>
        </a:p>
        <a:p>
          <a:pPr algn="ctr"/>
          <a:r>
            <a:rPr lang="en-US" sz="1200" dirty="0"/>
            <a:t>Summer 2021</a:t>
          </a:r>
        </a:p>
      </dgm:t>
    </dgm:pt>
    <dgm:pt modelId="{7E43C7C5-190F-4E00-A695-A96A0AD995B7}" type="parTrans" cxnId="{7FB4AAC3-9232-4913-8588-0F5A60BFB324}">
      <dgm:prSet/>
      <dgm:spPr/>
      <dgm:t>
        <a:bodyPr/>
        <a:lstStyle/>
        <a:p>
          <a:endParaRPr lang="en-US"/>
        </a:p>
      </dgm:t>
    </dgm:pt>
    <dgm:pt modelId="{B377BCDD-A0BC-4577-A43E-D6AA8CAF66BC}" type="sibTrans" cxnId="{7FB4AAC3-9232-4913-8588-0F5A60BFB324}">
      <dgm:prSet/>
      <dgm:spPr>
        <a:noFill/>
      </dgm:spPr>
      <dgm:t>
        <a:bodyPr/>
        <a:lstStyle/>
        <a:p>
          <a:endParaRPr lang="en-US"/>
        </a:p>
      </dgm:t>
    </dgm:pt>
    <dgm:pt modelId="{E4F6DC4E-8AE2-4855-ABBA-61A10E4355CD}">
      <dgm:prSet/>
      <dgm:spPr>
        <a:solidFill>
          <a:srgbClr val="093678"/>
        </a:solidFill>
        <a:ln>
          <a:noFill/>
        </a:ln>
      </dgm:spPr>
      <dgm:t>
        <a:bodyPr/>
        <a:lstStyle/>
        <a:p>
          <a:pPr algn="ctr"/>
          <a:r>
            <a:rPr lang="en-US" dirty="0"/>
            <a:t>Rule effective</a:t>
          </a:r>
        </a:p>
        <a:p>
          <a:pPr algn="ctr"/>
          <a:r>
            <a:rPr lang="en-US" dirty="0"/>
            <a:t>Jan 15, 2024</a:t>
          </a:r>
        </a:p>
      </dgm:t>
    </dgm:pt>
    <dgm:pt modelId="{771C9451-AA38-4D91-9986-5ABA758ACFC3}" type="parTrans" cxnId="{98374FDB-4377-44BB-98F6-F16B4A9131DA}">
      <dgm:prSet/>
      <dgm:spPr/>
      <dgm:t>
        <a:bodyPr/>
        <a:lstStyle/>
        <a:p>
          <a:endParaRPr lang="en-US"/>
        </a:p>
      </dgm:t>
    </dgm:pt>
    <dgm:pt modelId="{9C81C2A7-416A-4937-B779-F3AF97013A8C}" type="sibTrans" cxnId="{98374FDB-4377-44BB-98F6-F16B4A9131DA}">
      <dgm:prSet/>
      <dgm:spPr/>
      <dgm:t>
        <a:bodyPr/>
        <a:lstStyle/>
        <a:p>
          <a:endParaRPr lang="en-US"/>
        </a:p>
      </dgm:t>
    </dgm:pt>
    <dgm:pt modelId="{D2CA4A80-0253-48DA-BD04-D85E56C0A9CB}" type="pres">
      <dgm:prSet presAssocID="{BA9B29E3-E932-4FCC-9DB2-A5DEF6DF26E7}" presName="Name0" presStyleCnt="0">
        <dgm:presLayoutVars>
          <dgm:dir/>
          <dgm:resizeHandles val="exact"/>
        </dgm:presLayoutVars>
      </dgm:prSet>
      <dgm:spPr/>
    </dgm:pt>
    <dgm:pt modelId="{02702296-022D-459F-9F7A-0E6AE0D57321}" type="pres">
      <dgm:prSet presAssocID="{A1F00A88-4511-42D3-A79F-B9EDD34FB5A1}" presName="node" presStyleLbl="node1" presStyleIdx="0" presStyleCnt="5" custScaleX="102966">
        <dgm:presLayoutVars>
          <dgm:bulletEnabled val="1"/>
        </dgm:presLayoutVars>
      </dgm:prSet>
      <dgm:spPr/>
    </dgm:pt>
    <dgm:pt modelId="{F87391B3-289C-4087-A523-E53050B5393B}" type="pres">
      <dgm:prSet presAssocID="{D020A152-D18C-4D56-A0E4-849FEE52C1FA}" presName="sibTrans" presStyleLbl="sibTrans2D1" presStyleIdx="0" presStyleCnt="4"/>
      <dgm:spPr/>
    </dgm:pt>
    <dgm:pt modelId="{70ED8EE2-319B-4FF4-97BB-E6D7FC37C381}" type="pres">
      <dgm:prSet presAssocID="{D020A152-D18C-4D56-A0E4-849FEE52C1FA}" presName="connectorText" presStyleLbl="sibTrans2D1" presStyleIdx="0" presStyleCnt="4"/>
      <dgm:spPr/>
    </dgm:pt>
    <dgm:pt modelId="{325AA2C8-386D-4BF5-8196-B5F644F136FD}" type="pres">
      <dgm:prSet presAssocID="{27B940A2-2BAA-4749-BE07-D0DBE18C9219}" presName="node" presStyleLbl="node1" presStyleIdx="1" presStyleCnt="5" custScaleX="107216" custLinFactNeighborX="-15448" custLinFactNeighborY="3792">
        <dgm:presLayoutVars>
          <dgm:bulletEnabled val="1"/>
        </dgm:presLayoutVars>
      </dgm:prSet>
      <dgm:spPr/>
    </dgm:pt>
    <dgm:pt modelId="{ADC76B0F-1303-42DF-A9F5-E622874A123B}" type="pres">
      <dgm:prSet presAssocID="{B377BCDD-A0BC-4577-A43E-D6AA8CAF66BC}" presName="sibTrans" presStyleLbl="sibTrans2D1" presStyleIdx="1" presStyleCnt="4"/>
      <dgm:spPr/>
    </dgm:pt>
    <dgm:pt modelId="{B2517348-2A6C-40C6-95A5-78FFF5BC2D87}" type="pres">
      <dgm:prSet presAssocID="{B377BCDD-A0BC-4577-A43E-D6AA8CAF66BC}" presName="connectorText" presStyleLbl="sibTrans2D1" presStyleIdx="1" presStyleCnt="4"/>
      <dgm:spPr/>
    </dgm:pt>
    <dgm:pt modelId="{C77CC3E7-3768-4F93-B042-DE9927850C62}" type="pres">
      <dgm:prSet presAssocID="{CA82CDE6-7473-442E-B697-9EEDD1808774}" presName="node" presStyleLbl="node1" presStyleIdx="2" presStyleCnt="5" custScaleX="108035" custLinFactNeighborX="-22276">
        <dgm:presLayoutVars>
          <dgm:bulletEnabled val="1"/>
        </dgm:presLayoutVars>
      </dgm:prSet>
      <dgm:spPr/>
    </dgm:pt>
    <dgm:pt modelId="{F886DC03-370E-43E6-A4C8-898A2634B5FA}" type="pres">
      <dgm:prSet presAssocID="{E3180BBC-D0D1-4590-91FB-3E4FC3E91D43}" presName="sibTrans" presStyleLbl="sibTrans2D1" presStyleIdx="2" presStyleCnt="4"/>
      <dgm:spPr/>
    </dgm:pt>
    <dgm:pt modelId="{68552CC6-EE3D-41C3-B37E-356BA00ED5E0}" type="pres">
      <dgm:prSet presAssocID="{E3180BBC-D0D1-4590-91FB-3E4FC3E91D43}" presName="connectorText" presStyleLbl="sibTrans2D1" presStyleIdx="2" presStyleCnt="4"/>
      <dgm:spPr/>
    </dgm:pt>
    <dgm:pt modelId="{DC103B3D-3175-4BC4-9E82-E860919C2E5E}" type="pres">
      <dgm:prSet presAssocID="{E549A4BA-FB98-4732-8FA7-67C9A51BE41D}" presName="node" presStyleLbl="node1" presStyleIdx="3" presStyleCnt="5" custScaleX="123670" custLinFactNeighborX="-29994" custLinFactNeighborY="-4779">
        <dgm:presLayoutVars>
          <dgm:bulletEnabled val="1"/>
        </dgm:presLayoutVars>
      </dgm:prSet>
      <dgm:spPr/>
    </dgm:pt>
    <dgm:pt modelId="{3C87175F-7C66-487B-B477-087A13DFF9DB}" type="pres">
      <dgm:prSet presAssocID="{DCCE0B6A-D427-4BC9-9062-B36C2D6D11C8}" presName="sibTrans" presStyleLbl="sibTrans2D1" presStyleIdx="3" presStyleCnt="4"/>
      <dgm:spPr/>
    </dgm:pt>
    <dgm:pt modelId="{55151C0F-76B1-4630-AB37-B4CFD0730337}" type="pres">
      <dgm:prSet presAssocID="{DCCE0B6A-D427-4BC9-9062-B36C2D6D11C8}" presName="connectorText" presStyleLbl="sibTrans2D1" presStyleIdx="3" presStyleCnt="4"/>
      <dgm:spPr/>
    </dgm:pt>
    <dgm:pt modelId="{7C25D5AA-8E01-4E53-A12C-8314082F0CC4}" type="pres">
      <dgm:prSet presAssocID="{E4F6DC4E-8AE2-4855-ABBA-61A10E4355CD}" presName="node" presStyleLbl="node1" presStyleIdx="4" presStyleCnt="5" custScaleX="163712">
        <dgm:presLayoutVars>
          <dgm:bulletEnabled val="1"/>
        </dgm:presLayoutVars>
      </dgm:prSet>
      <dgm:spPr/>
    </dgm:pt>
  </dgm:ptLst>
  <dgm:cxnLst>
    <dgm:cxn modelId="{768AFA32-8506-46C5-84B7-2426B8C2ACB2}" type="presOf" srcId="{27B940A2-2BAA-4749-BE07-D0DBE18C9219}" destId="{325AA2C8-386D-4BF5-8196-B5F644F136FD}" srcOrd="0" destOrd="0" presId="urn:microsoft.com/office/officeart/2005/8/layout/process1"/>
    <dgm:cxn modelId="{3584093C-D786-42F6-B36B-1782E0A4FEF5}" type="presOf" srcId="{DCCE0B6A-D427-4BC9-9062-B36C2D6D11C8}" destId="{3C87175F-7C66-487B-B477-087A13DFF9DB}" srcOrd="0" destOrd="0" presId="urn:microsoft.com/office/officeart/2005/8/layout/process1"/>
    <dgm:cxn modelId="{CCB3D840-A18A-405A-89D6-8AE0C74FC0C8}" srcId="{BA9B29E3-E932-4FCC-9DB2-A5DEF6DF26E7}" destId="{A1F00A88-4511-42D3-A79F-B9EDD34FB5A1}" srcOrd="0" destOrd="0" parTransId="{F5591B4B-EF02-4309-92C3-1C1097F53B50}" sibTransId="{D020A152-D18C-4D56-A0E4-849FEE52C1FA}"/>
    <dgm:cxn modelId="{4751635B-FA99-4E25-B87B-F9F6F81440C6}" type="presOf" srcId="{E4F6DC4E-8AE2-4855-ABBA-61A10E4355CD}" destId="{7C25D5AA-8E01-4E53-A12C-8314082F0CC4}" srcOrd="0" destOrd="0" presId="urn:microsoft.com/office/officeart/2005/8/layout/process1"/>
    <dgm:cxn modelId="{86A12061-361F-444B-B7EF-2528012F1421}" type="presOf" srcId="{A1F00A88-4511-42D3-A79F-B9EDD34FB5A1}" destId="{02702296-022D-459F-9F7A-0E6AE0D57321}" srcOrd="0" destOrd="0" presId="urn:microsoft.com/office/officeart/2005/8/layout/process1"/>
    <dgm:cxn modelId="{1D37F94F-7F27-46AE-A6A3-015F9DE2DC4A}" type="presOf" srcId="{E3180BBC-D0D1-4590-91FB-3E4FC3E91D43}" destId="{68552CC6-EE3D-41C3-B37E-356BA00ED5E0}" srcOrd="1" destOrd="0" presId="urn:microsoft.com/office/officeart/2005/8/layout/process1"/>
    <dgm:cxn modelId="{61018559-D3DB-45E8-A5D6-3F9B8DD6C73E}" type="presOf" srcId="{CA82CDE6-7473-442E-B697-9EEDD1808774}" destId="{C77CC3E7-3768-4F93-B042-DE9927850C62}" srcOrd="0" destOrd="0" presId="urn:microsoft.com/office/officeart/2005/8/layout/process1"/>
    <dgm:cxn modelId="{3BF56085-1D86-4750-8AC4-57CEB2670BC3}" type="presOf" srcId="{E3180BBC-D0D1-4590-91FB-3E4FC3E91D43}" destId="{F886DC03-370E-43E6-A4C8-898A2634B5FA}" srcOrd="0" destOrd="0" presId="urn:microsoft.com/office/officeart/2005/8/layout/process1"/>
    <dgm:cxn modelId="{41FB8A94-E075-4C99-AC86-2BE4B8FAFDA8}" srcId="{BA9B29E3-E932-4FCC-9DB2-A5DEF6DF26E7}" destId="{E549A4BA-FB98-4732-8FA7-67C9A51BE41D}" srcOrd="3" destOrd="0" parTransId="{C719DF5F-D9A3-49A2-A71C-49C36B4F903C}" sibTransId="{DCCE0B6A-D427-4BC9-9062-B36C2D6D11C8}"/>
    <dgm:cxn modelId="{01C843A8-70F9-46C5-B9FD-FFBCA474EB03}" type="presOf" srcId="{D020A152-D18C-4D56-A0E4-849FEE52C1FA}" destId="{F87391B3-289C-4087-A523-E53050B5393B}" srcOrd="0" destOrd="0" presId="urn:microsoft.com/office/officeart/2005/8/layout/process1"/>
    <dgm:cxn modelId="{0C9F32BC-70BB-467F-B1FC-729A0BA76D21}" type="presOf" srcId="{D020A152-D18C-4D56-A0E4-849FEE52C1FA}" destId="{70ED8EE2-319B-4FF4-97BB-E6D7FC37C381}" srcOrd="1" destOrd="0" presId="urn:microsoft.com/office/officeart/2005/8/layout/process1"/>
    <dgm:cxn modelId="{C59152C1-3923-4BD1-9BB6-D3A41CF208B7}" type="presOf" srcId="{BA9B29E3-E932-4FCC-9DB2-A5DEF6DF26E7}" destId="{D2CA4A80-0253-48DA-BD04-D85E56C0A9CB}" srcOrd="0" destOrd="0" presId="urn:microsoft.com/office/officeart/2005/8/layout/process1"/>
    <dgm:cxn modelId="{7FB4AAC3-9232-4913-8588-0F5A60BFB324}" srcId="{BA9B29E3-E932-4FCC-9DB2-A5DEF6DF26E7}" destId="{27B940A2-2BAA-4749-BE07-D0DBE18C9219}" srcOrd="1" destOrd="0" parTransId="{7E43C7C5-190F-4E00-A695-A96A0AD995B7}" sibTransId="{B377BCDD-A0BC-4577-A43E-D6AA8CAF66BC}"/>
    <dgm:cxn modelId="{6589FDD4-74BB-4964-B86E-991D4020E243}" type="presOf" srcId="{B377BCDD-A0BC-4577-A43E-D6AA8CAF66BC}" destId="{B2517348-2A6C-40C6-95A5-78FFF5BC2D87}" srcOrd="1" destOrd="0" presId="urn:microsoft.com/office/officeart/2005/8/layout/process1"/>
    <dgm:cxn modelId="{BD9095DA-1713-4CBD-80A6-F94BF5BCFBC8}" type="presOf" srcId="{B377BCDD-A0BC-4577-A43E-D6AA8CAF66BC}" destId="{ADC76B0F-1303-42DF-A9F5-E622874A123B}" srcOrd="0" destOrd="0" presId="urn:microsoft.com/office/officeart/2005/8/layout/process1"/>
    <dgm:cxn modelId="{98374FDB-4377-44BB-98F6-F16B4A9131DA}" srcId="{BA9B29E3-E932-4FCC-9DB2-A5DEF6DF26E7}" destId="{E4F6DC4E-8AE2-4855-ABBA-61A10E4355CD}" srcOrd="4" destOrd="0" parTransId="{771C9451-AA38-4D91-9986-5ABA758ACFC3}" sibTransId="{9C81C2A7-416A-4937-B779-F3AF97013A8C}"/>
    <dgm:cxn modelId="{AB5A32E3-5E53-4DFB-A18A-69A232F0A995}" type="presOf" srcId="{DCCE0B6A-D427-4BC9-9062-B36C2D6D11C8}" destId="{55151C0F-76B1-4630-AB37-B4CFD0730337}" srcOrd="1" destOrd="0" presId="urn:microsoft.com/office/officeart/2005/8/layout/process1"/>
    <dgm:cxn modelId="{EF0251EB-51F6-4036-A5B4-61BB5A6D785B}" type="presOf" srcId="{E549A4BA-FB98-4732-8FA7-67C9A51BE41D}" destId="{DC103B3D-3175-4BC4-9E82-E860919C2E5E}" srcOrd="0" destOrd="0" presId="urn:microsoft.com/office/officeart/2005/8/layout/process1"/>
    <dgm:cxn modelId="{BE9D87F8-0E38-4750-B3C7-9C7730058802}" srcId="{BA9B29E3-E932-4FCC-9DB2-A5DEF6DF26E7}" destId="{CA82CDE6-7473-442E-B697-9EEDD1808774}" srcOrd="2" destOrd="0" parTransId="{DBD54D05-8C46-4460-89D8-C65CB308AFF6}" sibTransId="{E3180BBC-D0D1-4590-91FB-3E4FC3E91D43}"/>
    <dgm:cxn modelId="{E81D4E72-7BFD-4612-A5AF-1BD13BEA1C29}" type="presParOf" srcId="{D2CA4A80-0253-48DA-BD04-D85E56C0A9CB}" destId="{02702296-022D-459F-9F7A-0E6AE0D57321}" srcOrd="0" destOrd="0" presId="urn:microsoft.com/office/officeart/2005/8/layout/process1"/>
    <dgm:cxn modelId="{0FA846E9-B4F4-49B2-81A9-E47BA7DF8F9B}" type="presParOf" srcId="{D2CA4A80-0253-48DA-BD04-D85E56C0A9CB}" destId="{F87391B3-289C-4087-A523-E53050B5393B}" srcOrd="1" destOrd="0" presId="urn:microsoft.com/office/officeart/2005/8/layout/process1"/>
    <dgm:cxn modelId="{62703AF1-BFAD-4E38-AEEF-16FDE0EA5DCA}" type="presParOf" srcId="{F87391B3-289C-4087-A523-E53050B5393B}" destId="{70ED8EE2-319B-4FF4-97BB-E6D7FC37C381}" srcOrd="0" destOrd="0" presId="urn:microsoft.com/office/officeart/2005/8/layout/process1"/>
    <dgm:cxn modelId="{8D439D2B-873F-4F11-9733-15DC0CFD390F}" type="presParOf" srcId="{D2CA4A80-0253-48DA-BD04-D85E56C0A9CB}" destId="{325AA2C8-386D-4BF5-8196-B5F644F136FD}" srcOrd="2" destOrd="0" presId="urn:microsoft.com/office/officeart/2005/8/layout/process1"/>
    <dgm:cxn modelId="{E5211B2B-F1ED-4030-A0B6-77B4880D74EB}" type="presParOf" srcId="{D2CA4A80-0253-48DA-BD04-D85E56C0A9CB}" destId="{ADC76B0F-1303-42DF-A9F5-E622874A123B}" srcOrd="3" destOrd="0" presId="urn:microsoft.com/office/officeart/2005/8/layout/process1"/>
    <dgm:cxn modelId="{CE54F483-A858-450D-B372-5E0F35307B55}" type="presParOf" srcId="{ADC76B0F-1303-42DF-A9F5-E622874A123B}" destId="{B2517348-2A6C-40C6-95A5-78FFF5BC2D87}" srcOrd="0" destOrd="0" presId="urn:microsoft.com/office/officeart/2005/8/layout/process1"/>
    <dgm:cxn modelId="{0FB8F8EE-B086-4A44-A81E-251D9967ECB6}" type="presParOf" srcId="{D2CA4A80-0253-48DA-BD04-D85E56C0A9CB}" destId="{C77CC3E7-3768-4F93-B042-DE9927850C62}" srcOrd="4" destOrd="0" presId="urn:microsoft.com/office/officeart/2005/8/layout/process1"/>
    <dgm:cxn modelId="{842AAAEA-3E6D-4CE9-A6D4-EF86D0EBC0CC}" type="presParOf" srcId="{D2CA4A80-0253-48DA-BD04-D85E56C0A9CB}" destId="{F886DC03-370E-43E6-A4C8-898A2634B5FA}" srcOrd="5" destOrd="0" presId="urn:microsoft.com/office/officeart/2005/8/layout/process1"/>
    <dgm:cxn modelId="{961CE3A7-E05D-42E6-90FA-1906DA871B2E}" type="presParOf" srcId="{F886DC03-370E-43E6-A4C8-898A2634B5FA}" destId="{68552CC6-EE3D-41C3-B37E-356BA00ED5E0}" srcOrd="0" destOrd="0" presId="urn:microsoft.com/office/officeart/2005/8/layout/process1"/>
    <dgm:cxn modelId="{4CEC1657-E20F-46AB-BD2F-E17CC66C2813}" type="presParOf" srcId="{D2CA4A80-0253-48DA-BD04-D85E56C0A9CB}" destId="{DC103B3D-3175-4BC4-9E82-E860919C2E5E}" srcOrd="6" destOrd="0" presId="urn:microsoft.com/office/officeart/2005/8/layout/process1"/>
    <dgm:cxn modelId="{4A866749-FB33-408F-97C1-AA75603C7B21}" type="presParOf" srcId="{D2CA4A80-0253-48DA-BD04-D85E56C0A9CB}" destId="{3C87175F-7C66-487B-B477-087A13DFF9DB}" srcOrd="7" destOrd="0" presId="urn:microsoft.com/office/officeart/2005/8/layout/process1"/>
    <dgm:cxn modelId="{B45C17B5-3E29-48FD-B698-A8B8D09536A8}" type="presParOf" srcId="{3C87175F-7C66-487B-B477-087A13DFF9DB}" destId="{55151C0F-76B1-4630-AB37-B4CFD0730337}" srcOrd="0" destOrd="0" presId="urn:microsoft.com/office/officeart/2005/8/layout/process1"/>
    <dgm:cxn modelId="{FAEFA960-C478-4B66-B173-DD8B8AAC5BB7}" type="presParOf" srcId="{D2CA4A80-0253-48DA-BD04-D85E56C0A9CB}" destId="{7C25D5AA-8E01-4E53-A12C-8314082F0CC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02296-022D-459F-9F7A-0E6AE0D57321}">
      <dsp:nvSpPr>
        <dsp:cNvPr id="0" name=""/>
        <dsp:cNvSpPr/>
      </dsp:nvSpPr>
      <dsp:spPr>
        <a:xfrm>
          <a:off x="47" y="0"/>
          <a:ext cx="1147785" cy="889000"/>
        </a:xfrm>
        <a:prstGeom prst="roundRect">
          <a:avLst>
            <a:gd name="adj" fmla="val 10000"/>
          </a:avLst>
        </a:prstGeom>
        <a:solidFill>
          <a:schemeClr val="accent4">
            <a:lumMod val="85000"/>
            <a:lumOff val="1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Petitioned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Sep 2020</a:t>
          </a:r>
          <a:endParaRPr lang="en-US" sz="1100" kern="1200" dirty="0"/>
        </a:p>
      </dsp:txBody>
      <dsp:txXfrm>
        <a:off x="26085" y="26038"/>
        <a:ext cx="1095709" cy="836924"/>
      </dsp:txXfrm>
    </dsp:sp>
    <dsp:sp modelId="{F87391B3-289C-4087-A523-E53050B5393B}">
      <dsp:nvSpPr>
        <dsp:cNvPr id="0" name=""/>
        <dsp:cNvSpPr/>
      </dsp:nvSpPr>
      <dsp:spPr>
        <a:xfrm>
          <a:off x="1242084" y="306274"/>
          <a:ext cx="199814" cy="276451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242084" y="361564"/>
        <a:ext cx="139870" cy="165871"/>
      </dsp:txXfrm>
    </dsp:sp>
    <dsp:sp modelId="{325AA2C8-386D-4BF5-8196-B5F644F136FD}">
      <dsp:nvSpPr>
        <dsp:cNvPr id="0" name=""/>
        <dsp:cNvSpPr/>
      </dsp:nvSpPr>
      <dsp:spPr>
        <a:xfrm>
          <a:off x="1524840" y="0"/>
          <a:ext cx="1195161" cy="889000"/>
        </a:xfrm>
        <a:prstGeom prst="roundRect">
          <a:avLst>
            <a:gd name="adj" fmla="val 10000"/>
          </a:avLst>
        </a:prstGeom>
        <a:solidFill>
          <a:schemeClr val="accent4">
            <a:lumMod val="85000"/>
            <a:lumOff val="1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Emergency rule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Summer 2021</a:t>
          </a:r>
        </a:p>
      </dsp:txBody>
      <dsp:txXfrm>
        <a:off x="1550878" y="26038"/>
        <a:ext cx="1143085" cy="836924"/>
      </dsp:txXfrm>
    </dsp:sp>
    <dsp:sp modelId="{ADC76B0F-1303-42DF-A9F5-E622874A123B}">
      <dsp:nvSpPr>
        <dsp:cNvPr id="0" name=""/>
        <dsp:cNvSpPr/>
      </dsp:nvSpPr>
      <dsp:spPr>
        <a:xfrm>
          <a:off x="2823862" y="306274"/>
          <a:ext cx="220185" cy="276451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823862" y="361564"/>
        <a:ext cx="154130" cy="165871"/>
      </dsp:txXfrm>
    </dsp:sp>
    <dsp:sp modelId="{C77CC3E7-3768-4F93-B042-DE9927850C62}">
      <dsp:nvSpPr>
        <dsp:cNvPr id="0" name=""/>
        <dsp:cNvSpPr/>
      </dsp:nvSpPr>
      <dsp:spPr>
        <a:xfrm>
          <a:off x="3135445" y="0"/>
          <a:ext cx="1204290" cy="889000"/>
        </a:xfrm>
        <a:prstGeom prst="roundRect">
          <a:avLst>
            <a:gd name="adj" fmla="val 10000"/>
          </a:avLst>
        </a:prstGeom>
        <a:solidFill>
          <a:schemeClr val="accent4">
            <a:lumMod val="85000"/>
            <a:lumOff val="1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Emergency rule Summer 2022</a:t>
          </a:r>
        </a:p>
      </dsp:txBody>
      <dsp:txXfrm>
        <a:off x="3161483" y="26038"/>
        <a:ext cx="1152214" cy="836924"/>
      </dsp:txXfrm>
    </dsp:sp>
    <dsp:sp modelId="{F886DC03-370E-43E6-A4C8-898A2634B5FA}">
      <dsp:nvSpPr>
        <dsp:cNvPr id="0" name=""/>
        <dsp:cNvSpPr/>
      </dsp:nvSpPr>
      <dsp:spPr>
        <a:xfrm>
          <a:off x="4442604" y="306274"/>
          <a:ext cx="218081" cy="276451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4442604" y="361564"/>
        <a:ext cx="152657" cy="165871"/>
      </dsp:txXfrm>
    </dsp:sp>
    <dsp:sp modelId="{DC103B3D-3175-4BC4-9E82-E860919C2E5E}">
      <dsp:nvSpPr>
        <dsp:cNvPr id="0" name=""/>
        <dsp:cNvSpPr/>
      </dsp:nvSpPr>
      <dsp:spPr>
        <a:xfrm>
          <a:off x="4751211" y="0"/>
          <a:ext cx="1378577" cy="889000"/>
        </a:xfrm>
        <a:prstGeom prst="roundRect">
          <a:avLst>
            <a:gd name="adj" fmla="val 10000"/>
          </a:avLst>
        </a:prstGeom>
        <a:solidFill>
          <a:schemeClr val="accent4">
            <a:lumMod val="85000"/>
            <a:lumOff val="1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Rule filed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Dec 2023</a:t>
          </a:r>
        </a:p>
      </dsp:txBody>
      <dsp:txXfrm>
        <a:off x="4777249" y="26038"/>
        <a:ext cx="1326501" cy="836924"/>
      </dsp:txXfrm>
    </dsp:sp>
    <dsp:sp modelId="{3C87175F-7C66-487B-B477-087A13DFF9DB}">
      <dsp:nvSpPr>
        <dsp:cNvPr id="0" name=""/>
        <dsp:cNvSpPr/>
      </dsp:nvSpPr>
      <dsp:spPr>
        <a:xfrm>
          <a:off x="6274696" y="306274"/>
          <a:ext cx="307203" cy="2764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274696" y="361564"/>
        <a:ext cx="224268" cy="165871"/>
      </dsp:txXfrm>
    </dsp:sp>
    <dsp:sp modelId="{7C25D5AA-8E01-4E53-A12C-8314082F0CC4}">
      <dsp:nvSpPr>
        <dsp:cNvPr id="0" name=""/>
        <dsp:cNvSpPr/>
      </dsp:nvSpPr>
      <dsp:spPr>
        <a:xfrm>
          <a:off x="6709417" y="0"/>
          <a:ext cx="1824934" cy="889000"/>
        </a:xfrm>
        <a:prstGeom prst="roundRect">
          <a:avLst>
            <a:gd name="adj" fmla="val 10000"/>
          </a:avLst>
        </a:prstGeom>
        <a:solidFill>
          <a:srgbClr val="093678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Rule effective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Jan 15, 2024</a:t>
          </a:r>
        </a:p>
      </dsp:txBody>
      <dsp:txXfrm>
        <a:off x="6735455" y="26038"/>
        <a:ext cx="1772858" cy="836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C1DF6-5C6B-415C-BF90-B765F9949AA3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61D38-D8E7-4CF1-BE38-EFDE043CD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44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0DFCB-C578-44C9-8A79-DD4E5975AC3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80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98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32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87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78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84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55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44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37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Coffey1999</a:t>
            </a:r>
            <a:r>
              <a:rPr lang="en-US" baseline="0" dirty="0"/>
              <a:t> </a:t>
            </a:r>
            <a:r>
              <a:rPr lang="en-US" dirty="0"/>
              <a:t>95th percentile total penetration (filter and face seal leakage) from 21 different N95 respirators. </a:t>
            </a:r>
          </a:p>
          <a:p>
            <a:r>
              <a:rPr lang="en-US" dirty="0"/>
              <a:t>"Therefore, on average, respirator wearers could expect to have 95% of their total penetrations to be upwards of 33%".</a:t>
            </a:r>
          </a:p>
          <a:p>
            <a:r>
              <a:rPr lang="en-US" dirty="0"/>
              <a:t>Ranges for unfitted respirators adapted from Coffey1999, and information from Kaitlyn Kelly DOH.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52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45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73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Lee et al 2008</a:t>
            </a:r>
          </a:p>
          <a:p>
            <a:pPr>
              <a:spcAft>
                <a:spcPts val="1800"/>
              </a:spcAft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About 29% of N95 respirators [tested] … had PFs &lt;10</a:t>
            </a:r>
          </a:p>
          <a:p>
            <a:pPr>
              <a:spcAft>
                <a:spcPts val="1800"/>
              </a:spcAft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The minimum PFs were observed in the size range of 0.04–0.2 µm.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doi:10.1093/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annhyg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/men005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01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16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05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07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4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78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78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31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61D38-D8E7-4CF1-BE38-EFDE043CD6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7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029200"/>
            <a:ext cx="9144000" cy="114300"/>
          </a:xfrm>
          <a:prstGeom prst="rect">
            <a:avLst/>
          </a:prstGeom>
          <a:solidFill>
            <a:srgbClr val="093678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z="1800"/>
          </a:p>
        </p:txBody>
      </p:sp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8083" y="215899"/>
            <a:ext cx="2429180" cy="64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390652"/>
            <a:ext cx="5943600" cy="45958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2076450"/>
            <a:ext cx="5943600" cy="857250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200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102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DOSH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 &#10;"/>
          <p:cNvSpPr/>
          <p:nvPr userDrawn="1"/>
        </p:nvSpPr>
        <p:spPr bwMode="auto">
          <a:xfrm>
            <a:off x="0" y="3486150"/>
            <a:ext cx="9144000" cy="1657350"/>
          </a:xfrm>
          <a:prstGeom prst="rect">
            <a:avLst/>
          </a:prstGeom>
          <a:solidFill>
            <a:srgbClr val="09367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2F3B4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97392"/>
            <a:ext cx="2631305" cy="698433"/>
          </a:xfrm>
          <a:prstGeom prst="rect">
            <a:avLst/>
          </a:prstGeom>
        </p:spPr>
      </p:pic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495800" y="3867150"/>
            <a:ext cx="4114800" cy="914400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1600" i="1" baseline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Calibri Light" panose="020F0302020204030204" pitchFamily="34" charset="0"/>
              </a:defRPr>
            </a:lvl1pPr>
            <a:lvl2pPr>
              <a:buFontTx/>
              <a:buNone/>
              <a:defRPr sz="1600">
                <a:latin typeface="+mj-lt"/>
              </a:defRPr>
            </a:lvl2pPr>
            <a:lvl3pPr>
              <a:buFontTx/>
              <a:buNone/>
              <a:defRPr sz="1600">
                <a:latin typeface="+mj-lt"/>
              </a:defRPr>
            </a:lvl3pPr>
            <a:lvl4pPr>
              <a:buFontTx/>
              <a:buNone/>
              <a:defRPr sz="1600">
                <a:latin typeface="+mj-lt"/>
              </a:defRPr>
            </a:lvl4pPr>
            <a:lvl5pPr>
              <a:buFontTx/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Chris Pyke, MS</a:t>
            </a:r>
          </a:p>
          <a:p>
            <a:pPr lvl="0"/>
            <a:r>
              <a:rPr lang="en-US" dirty="0"/>
              <a:t>DOSH Technical Specialist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5" name="Rectangle 2"/>
          <p:cNvSpPr txBox="1">
            <a:spLocks noChangeArrowheads="1"/>
          </p:cNvSpPr>
          <p:nvPr userDrawn="1"/>
        </p:nvSpPr>
        <p:spPr bwMode="auto">
          <a:xfrm>
            <a:off x="533400" y="1123950"/>
            <a:ext cx="5943600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charset="0"/>
              </a:defRPr>
            </a:lvl6pPr>
            <a:lvl7pPr marL="9143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charset="0"/>
              </a:defRPr>
            </a:lvl9pPr>
          </a:lstStyle>
          <a:p>
            <a:r>
              <a:rPr lang="en-US" b="1" kern="0" dirty="0">
                <a:solidFill>
                  <a:schemeClr val="bg1"/>
                </a:solidFill>
              </a:rPr>
              <a:t>WA Wildfire Smoke Rule</a:t>
            </a: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3400" y="1809748"/>
            <a:ext cx="5943600" cy="857250"/>
          </a:xfrm>
          <a:prstGeom prst="rect">
            <a:avLst/>
          </a:prstGeom>
          <a:ln>
            <a:noFill/>
          </a:ln>
        </p:spPr>
        <p:txBody>
          <a:bodyPr wrap="none"/>
          <a:lstStyle>
            <a:lvl1pPr marL="0" indent="0">
              <a:buFont typeface="Wingdings" pitchFamily="2" charset="2"/>
              <a:buNone/>
              <a:defRPr lang="en-US" sz="1800" dirty="0">
                <a:solidFill>
                  <a:schemeClr val="bg1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000" dirty="0">
                <a:latin typeface="+mj-lt"/>
              </a:rPr>
              <a:t>Chapter 296-820 WAC – Wildfire Smoke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+mj-lt"/>
              </a:rPr>
              <a:t>Chapter 296-307 WAC – Agriculture Safety Standards – Wildfire Smoke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06195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DOSH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35205" r="5570" b="38061"/>
          <a:stretch/>
        </p:blipFill>
        <p:spPr>
          <a:xfrm>
            <a:off x="457200" y="514350"/>
            <a:ext cx="3733800" cy="685800"/>
          </a:xfrm>
          <a:prstGeom prst="rect">
            <a:avLst/>
          </a:prstGeom>
        </p:spPr>
      </p:pic>
      <p:sp>
        <p:nvSpPr>
          <p:cNvPr id="7" name="Rectangle 6" descr=" &#10;"/>
          <p:cNvSpPr/>
          <p:nvPr userDrawn="1"/>
        </p:nvSpPr>
        <p:spPr bwMode="auto">
          <a:xfrm>
            <a:off x="0" y="3486150"/>
            <a:ext cx="9144000" cy="1657350"/>
          </a:xfrm>
          <a:prstGeom prst="rect">
            <a:avLst/>
          </a:prstGeom>
          <a:solidFill>
            <a:srgbClr val="09367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2F3B4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97392"/>
            <a:ext cx="2631305" cy="698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1809750"/>
            <a:ext cx="4191000" cy="914400"/>
          </a:xfrm>
          <a:prstGeom prst="rect">
            <a:avLst/>
          </a:prstGeom>
        </p:spPr>
        <p:txBody>
          <a:bodyPr/>
          <a:lstStyle>
            <a:lvl1pPr algn="l">
              <a:defRPr sz="3200" b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495800" y="3867150"/>
            <a:ext cx="4114800" cy="914400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1600" i="1" baseline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Calibri Light" panose="020F0302020204030204" pitchFamily="34" charset="0"/>
              </a:defRPr>
            </a:lvl1pPr>
            <a:lvl2pPr>
              <a:buFontTx/>
              <a:buNone/>
              <a:defRPr sz="1600">
                <a:latin typeface="+mj-lt"/>
              </a:defRPr>
            </a:lvl2pPr>
            <a:lvl3pPr>
              <a:buFontTx/>
              <a:buNone/>
              <a:defRPr sz="1600">
                <a:latin typeface="+mj-lt"/>
              </a:defRPr>
            </a:lvl3pPr>
            <a:lvl4pPr>
              <a:buFontTx/>
              <a:buNone/>
              <a:defRPr sz="1600">
                <a:latin typeface="+mj-lt"/>
              </a:defRPr>
            </a:lvl4pPr>
            <a:lvl5pPr>
              <a:buFontTx/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Chris Pyke, MS</a:t>
            </a:r>
          </a:p>
          <a:p>
            <a:pPr lvl="0"/>
            <a:r>
              <a:rPr lang="en-US" dirty="0"/>
              <a:t>DOSH Technical Specialist</a:t>
            </a:r>
          </a:p>
          <a:p>
            <a:pPr lvl="0"/>
            <a:r>
              <a:rPr lang="en-US" dirty="0"/>
              <a:t>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66258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85750"/>
            <a:ext cx="8153400" cy="457201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71550"/>
            <a:ext cx="8077200" cy="3486150"/>
          </a:xfrm>
          <a:prstGeom prst="rect">
            <a:avLst/>
          </a:prstGeom>
        </p:spPr>
        <p:txBody>
          <a:bodyPr/>
          <a:lstStyle>
            <a:lvl1pPr marL="182880" indent="-18288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1pPr>
            <a:lvl2pPr marL="557784" indent="-18288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Font typeface="Wingdings" pitchFamily="2" charset="2"/>
              <a:buChar char="§"/>
              <a:defRPr>
                <a:latin typeface="+mj-lt"/>
              </a:defRPr>
            </a:lvl3pPr>
            <a:lvl4pPr>
              <a:buFont typeface="Wingdings" pitchFamily="2" charset="2"/>
              <a:buChar char="§"/>
              <a:defRPr>
                <a:latin typeface="+mj-lt"/>
              </a:defRPr>
            </a:lvl4pPr>
            <a:lvl5pPr>
              <a:buFont typeface="Wingdings" pitchFamily="2" charset="2"/>
              <a:buChar char="§"/>
              <a:defRPr>
                <a:latin typeface="+mj-lt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50243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85750"/>
            <a:ext cx="8153400" cy="457201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19150"/>
            <a:ext cx="8153400" cy="28575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i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276350"/>
            <a:ext cx="8077200" cy="3181350"/>
          </a:xfrm>
          <a:prstGeom prst="rect">
            <a:avLst/>
          </a:prstGeom>
        </p:spPr>
        <p:txBody>
          <a:bodyPr/>
          <a:lstStyle>
            <a:lvl1pPr marL="182880" indent="-18288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1pPr>
            <a:lvl2pPr marL="557784" indent="-18288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Font typeface="Wingdings" pitchFamily="2" charset="2"/>
              <a:buChar char="§"/>
              <a:defRPr>
                <a:latin typeface="+mj-lt"/>
              </a:defRPr>
            </a:lvl3pPr>
            <a:lvl4pPr>
              <a:buFont typeface="Wingdings" pitchFamily="2" charset="2"/>
              <a:buChar char="§"/>
              <a:defRPr>
                <a:latin typeface="+mj-lt"/>
              </a:defRPr>
            </a:lvl4pPr>
            <a:lvl5pPr>
              <a:buFont typeface="Wingdings" pitchFamily="2" charset="2"/>
              <a:buChar char="§"/>
              <a:defRPr>
                <a:latin typeface="+mj-lt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577980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DOSH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 &#10;"/>
          <p:cNvSpPr/>
          <p:nvPr userDrawn="1"/>
        </p:nvSpPr>
        <p:spPr bwMode="auto">
          <a:xfrm>
            <a:off x="0" y="3486150"/>
            <a:ext cx="9144000" cy="1657350"/>
          </a:xfrm>
          <a:prstGeom prst="rect">
            <a:avLst/>
          </a:prstGeom>
          <a:solidFill>
            <a:srgbClr val="09367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2F3B4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97392"/>
            <a:ext cx="2631305" cy="698433"/>
          </a:xfrm>
          <a:prstGeom prst="rect">
            <a:avLst/>
          </a:prstGeom>
        </p:spPr>
      </p:pic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495800" y="3954529"/>
            <a:ext cx="4114800" cy="615088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1600" i="1" baseline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Calibri Light" panose="020F0302020204030204" pitchFamily="34" charset="0"/>
              </a:defRPr>
            </a:lvl1pPr>
            <a:lvl2pPr>
              <a:buFontTx/>
              <a:buNone/>
              <a:defRPr sz="1600">
                <a:latin typeface="+mj-lt"/>
              </a:defRPr>
            </a:lvl2pPr>
            <a:lvl3pPr>
              <a:buFontTx/>
              <a:buNone/>
              <a:defRPr sz="1600">
                <a:latin typeface="+mj-lt"/>
              </a:defRPr>
            </a:lvl3pPr>
            <a:lvl4pPr>
              <a:buFontTx/>
              <a:buNone/>
              <a:defRPr sz="1600">
                <a:latin typeface="+mj-lt"/>
              </a:defRPr>
            </a:lvl4pPr>
            <a:lvl5pPr>
              <a:buFontTx/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5" name="Rectangle 2"/>
          <p:cNvSpPr txBox="1">
            <a:spLocks noChangeArrowheads="1"/>
          </p:cNvSpPr>
          <p:nvPr userDrawn="1"/>
        </p:nvSpPr>
        <p:spPr bwMode="auto">
          <a:xfrm>
            <a:off x="533400" y="1463276"/>
            <a:ext cx="5943600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charset="0"/>
              </a:defRPr>
            </a:lvl6pPr>
            <a:lvl7pPr marL="9143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Chris Pyke,</a:t>
            </a:r>
            <a:r>
              <a:rPr lang="en-US" kern="0" baseline="0" dirty="0">
                <a:solidFill>
                  <a:schemeClr val="bg1"/>
                </a:solidFill>
              </a:rPr>
              <a:t> MS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9600" y="2038350"/>
            <a:ext cx="5867400" cy="1295400"/>
          </a:xfrm>
          <a:prstGeom prst="rect">
            <a:avLst/>
          </a:prstGeom>
          <a:ln>
            <a:noFill/>
          </a:ln>
        </p:spPr>
        <p:txBody>
          <a:bodyPr wrap="none"/>
          <a:lstStyle>
            <a:lvl1pPr marL="0" indent="0">
              <a:spcAft>
                <a:spcPts val="200"/>
              </a:spcAft>
              <a:buFont typeface="Wingdings" pitchFamily="2" charset="2"/>
              <a:buNone/>
              <a:defRPr sz="2000" b="0" i="0" u="none" baseline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chris.pyke@lni.wa.gov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748622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0" y="4800600"/>
            <a:ext cx="9144000" cy="342900"/>
          </a:xfrm>
          <a:prstGeom prst="rect">
            <a:avLst/>
          </a:prstGeom>
          <a:solidFill>
            <a:srgbClr val="093678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z="1800"/>
          </a:p>
        </p:txBody>
      </p:sp>
      <p:sp>
        <p:nvSpPr>
          <p:cNvPr id="1030" name="TextBox 9"/>
          <p:cNvSpPr txBox="1">
            <a:spLocks noChangeArrowheads="1"/>
          </p:cNvSpPr>
          <p:nvPr/>
        </p:nvSpPr>
        <p:spPr bwMode="auto">
          <a:xfrm>
            <a:off x="1571" y="4810026"/>
            <a:ext cx="91424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Washington State Department of Labor &amp; Industries</a:t>
            </a:r>
          </a:p>
        </p:txBody>
      </p:sp>
    </p:spTree>
    <p:extLst>
      <p:ext uri="{BB962C8B-B14F-4D97-AF65-F5344CB8AC3E}">
        <p14:creationId xmlns:p14="http://schemas.microsoft.com/office/powerpoint/2010/main" val="394821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0" r:id="rId2"/>
    <p:sldLayoutId id="2147483682" r:id="rId3"/>
    <p:sldLayoutId id="2147483681" r:id="rId4"/>
    <p:sldLayoutId id="2147483683" r:id="rId5"/>
    <p:sldLayoutId id="2147483684" r:id="rId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D4D4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D4D4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D4D4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D4D4D"/>
          </a:solidFill>
          <a:latin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D4D4D"/>
          </a:solidFill>
          <a:latin typeface="Arial" charset="0"/>
        </a:defRPr>
      </a:lvl6pPr>
      <a:lvl7pPr marL="9143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D4D4D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D4D4D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D4D4D"/>
          </a:solidFill>
          <a:latin typeface="Arial" charset="0"/>
        </a:defRPr>
      </a:lvl9pPr>
    </p:titleStyle>
    <p:bodyStyle>
      <a:lvl1pPr marL="342892" indent="-342892" algn="l" rtl="0" eaLnBrk="1" fontAlgn="base" hangingPunct="1">
        <a:spcBef>
          <a:spcPct val="20000"/>
        </a:spcBef>
        <a:spcAft>
          <a:spcPct val="0"/>
        </a:spcAft>
        <a:buClr>
          <a:srgbClr val="005595"/>
        </a:buClr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1" fontAlgn="base" hangingPunct="1">
        <a:spcBef>
          <a:spcPct val="20000"/>
        </a:spcBef>
        <a:spcAft>
          <a:spcPct val="0"/>
        </a:spcAft>
        <a:buClr>
          <a:srgbClr val="005595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1142972" indent="-228594" algn="l" rtl="0" eaLnBrk="1" fontAlgn="base" hangingPunct="1">
        <a:spcBef>
          <a:spcPct val="20000"/>
        </a:spcBef>
        <a:spcAft>
          <a:spcPct val="0"/>
        </a:spcAft>
        <a:buClr>
          <a:srgbClr val="005595"/>
        </a:buClr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lr>
          <a:srgbClr val="005595"/>
        </a:buClr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</a:defRPr>
      </a:lvl4pPr>
      <a:lvl5pPr marL="2057348" indent="-228594" algn="l" rtl="0" eaLnBrk="1" fontAlgn="base" hangingPunct="1">
        <a:spcBef>
          <a:spcPct val="20000"/>
        </a:spcBef>
        <a:spcAft>
          <a:spcPct val="0"/>
        </a:spcAft>
        <a:buClr>
          <a:srgbClr val="005595"/>
        </a:buClr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lr>
          <a:srgbClr val="005595"/>
        </a:buClr>
        <a:buChar char="»"/>
        <a:defRPr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005595"/>
        </a:buClr>
        <a:buChar char="»"/>
        <a:defRPr>
          <a:solidFill>
            <a:schemeClr val="tx1"/>
          </a:solidFill>
          <a:latin typeface="+mn-lt"/>
        </a:defRPr>
      </a:lvl7pPr>
      <a:lvl8pPr marL="3428915" indent="-228594" algn="l" rtl="0" eaLnBrk="1" fontAlgn="base" hangingPunct="1">
        <a:spcBef>
          <a:spcPct val="20000"/>
        </a:spcBef>
        <a:spcAft>
          <a:spcPct val="0"/>
        </a:spcAft>
        <a:buClr>
          <a:srgbClr val="005595"/>
        </a:buClr>
        <a:buChar char="»"/>
        <a:defRPr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005595"/>
        </a:buClr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lni.wa.gov/safety-health/safety-topics/topics/wildfire-smoke#overview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ni.wa.gov/dA/a5c9073091/DD820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lni.maps.arcgis.com/apps/webappviewer/index.html?id=fb858e6515504275932f907bb08eac53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fire.airnow.gov/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enviwa.ecology.wa.gov/home/map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enviwa.ecology.wa.gov/home/map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lni.maps.arcgis.com/apps/webappviewer/index.html?id=fb858e6515504275932f907bb08eac53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lni.wa.gov/safety-health/safety-topics/topics/wildfire-smoke#overview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Chris Pyke, M.S.</a:t>
            </a:r>
          </a:p>
          <a:p>
            <a:r>
              <a:rPr lang="en-US" dirty="0"/>
              <a:t>IH Technical Specialist</a:t>
            </a:r>
          </a:p>
          <a:p>
            <a:r>
              <a:rPr lang="en-US" dirty="0"/>
              <a:t>July 2024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Roboto Thin" panose="02000000000000000000" pitchFamily="2" charset="0"/>
                <a:ea typeface="Roboto Thin" panose="02000000000000000000" pitchFamily="2" charset="0"/>
              </a:rPr>
              <a:t>Chapter 296-820 WAC – Wildfire Smoke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Roboto Thin" panose="02000000000000000000" pitchFamily="2" charset="0"/>
                <a:ea typeface="Roboto Thin" panose="02000000000000000000" pitchFamily="2" charset="0"/>
              </a:rPr>
              <a:t>Chapter 296-307 WAC – Agriculture – Wildfire Smoke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200150"/>
            <a:ext cx="1168848" cy="116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106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AQI updates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200150"/>
            <a:ext cx="4362557" cy="5081391"/>
          </a:xfr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800" dirty="0">
                <a:latin typeface="+mj-lt"/>
                <a:ea typeface="+mj-lt"/>
                <a:cs typeface="+mj-lt"/>
              </a:rPr>
              <a:t>The EPA updated the AQI breakpoints       May 6</a:t>
            </a:r>
            <a:r>
              <a:rPr lang="en-US" sz="1800" baseline="30000" dirty="0">
                <a:latin typeface="+mj-lt"/>
                <a:ea typeface="+mj-lt"/>
                <a:cs typeface="+mj-lt"/>
              </a:rPr>
              <a:t>th </a:t>
            </a:r>
            <a:r>
              <a:rPr lang="en-US" sz="1800" dirty="0">
                <a:latin typeface="+mj-lt"/>
                <a:ea typeface="+mj-lt"/>
                <a:cs typeface="+mj-lt"/>
              </a:rPr>
              <a:t>2024</a:t>
            </a:r>
          </a:p>
          <a:p>
            <a:pPr>
              <a:spcAft>
                <a:spcPts val="1800"/>
              </a:spcAft>
            </a:pPr>
            <a:r>
              <a:rPr lang="en-US" sz="1800" dirty="0">
                <a:ea typeface="Roboto Light" panose="02000000000000000000" pitchFamily="2" charset="0"/>
                <a:cs typeface="+mj-lt"/>
                <a:hlinkClick r:id="rId3"/>
              </a:rPr>
              <a:t>DD 8.20 provides interim instructions</a:t>
            </a:r>
            <a:endParaRPr lang="en-US" sz="1800" dirty="0">
              <a:ea typeface="Roboto Light" panose="02000000000000000000" pitchFamily="2" charset="0"/>
              <a:cs typeface="+mj-lt"/>
            </a:endParaRPr>
          </a:p>
          <a:p>
            <a:pPr>
              <a:spcAft>
                <a:spcPts val="1800"/>
              </a:spcAft>
            </a:pPr>
            <a:r>
              <a:rPr lang="en-US" sz="1800" dirty="0">
                <a:ea typeface="Roboto Light" panose="02000000000000000000" pitchFamily="2" charset="0"/>
                <a:cs typeface="+mj-lt"/>
              </a:rPr>
              <a:t>The rule’s requirements are not changing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800" dirty="0">
                <a:cs typeface="Calibri" panose="020F0502020204030204" pitchFamily="34" charset="0"/>
              </a:rPr>
              <a:t>L&amp;I proposing expedited rulemaking  (CR-105) to update AQI references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800" dirty="0"/>
              <a:t>Objection period closes July 22nd, 2024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1800" dirty="0">
              <a:cs typeface="Calibri" panose="020F0502020204030204" pitchFamily="34" charset="0"/>
            </a:endParaRPr>
          </a:p>
          <a:p>
            <a:pPr>
              <a:spcAft>
                <a:spcPts val="1800"/>
              </a:spcAft>
            </a:pPr>
            <a:endParaRPr lang="en-US" sz="1800" dirty="0">
              <a:ea typeface="Roboto Light" panose="02000000000000000000" pitchFamily="2" charset="0"/>
              <a:cs typeface="+mj-lt"/>
            </a:endParaRPr>
          </a:p>
          <a:p>
            <a:pPr marL="0" indent="0">
              <a:spcAft>
                <a:spcPts val="1800"/>
              </a:spcAft>
              <a:buNone/>
            </a:pPr>
            <a:endParaRPr lang="en-US" sz="1100" dirty="0">
              <a:solidFill>
                <a:schemeClr val="bg1">
                  <a:lumMod val="50000"/>
                </a:schemeClr>
              </a:solidFill>
              <a:latin typeface="+mj-lt"/>
              <a:ea typeface="Roboto Light" panose="02000000000000000000" pitchFamily="2" charset="0"/>
              <a:cs typeface="+mj-lt"/>
            </a:endParaRPr>
          </a:p>
          <a:p>
            <a:pPr marL="0" indent="0">
              <a:spcAft>
                <a:spcPts val="1800"/>
              </a:spcAft>
              <a:buNone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Roboto Light" panose="02000000000000000000" pitchFamily="2" charset="0"/>
                <a:cs typeface="+mj-lt"/>
              </a:rPr>
              <a:t>All AQI values in this presentation will be referring	                        to the updated AQI unless otherwise noted.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757" y="133350"/>
            <a:ext cx="4166087" cy="454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81337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Identification of harmful exposures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200150"/>
            <a:ext cx="8229600" cy="3407087"/>
          </a:xfrm>
        </p:spPr>
        <p:txBody>
          <a:bodyPr wrap="square" lIns="0" tIns="0" rIns="0" bIns="0" anchor="t">
            <a:spAutoFit/>
          </a:bodyPr>
          <a:lstStyle/>
          <a:p>
            <a:pPr marL="0" indent="0" algn="l">
              <a:spcAft>
                <a:spcPts val="1800"/>
              </a:spcAft>
              <a:buNone/>
            </a:pPr>
            <a:r>
              <a:rPr lang="en-US" sz="1800" dirty="0">
                <a:ea typeface="+mj-lt"/>
                <a:cs typeface="+mj-lt"/>
              </a:rPr>
              <a:t>Employers must determine the current PM</a:t>
            </a:r>
            <a:r>
              <a:rPr lang="en-US" sz="1800" baseline="-25000" dirty="0">
                <a:ea typeface="+mj-lt"/>
                <a:cs typeface="+mj-lt"/>
              </a:rPr>
              <a:t>2.5</a:t>
            </a:r>
            <a:r>
              <a:rPr lang="en-US" sz="1800" dirty="0">
                <a:ea typeface="+mj-lt"/>
                <a:cs typeface="+mj-lt"/>
              </a:rPr>
              <a:t> for worksites covered by the rule by:</a:t>
            </a:r>
          </a:p>
          <a:p>
            <a:pPr marL="342900" indent="-342900" algn="l">
              <a:spcAft>
                <a:spcPts val="1800"/>
              </a:spcAft>
            </a:pP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Calibri"/>
              </a:rPr>
              <a:t>Checking current PM</a:t>
            </a:r>
            <a:r>
              <a:rPr lang="en-US" sz="1800" baseline="-25000" dirty="0">
                <a:latin typeface="Roboto Light" panose="02000000000000000000" pitchFamily="2" charset="0"/>
                <a:ea typeface="Roboto Light" panose="02000000000000000000" pitchFamily="2" charset="0"/>
                <a:cs typeface="Calibri"/>
              </a:rPr>
              <a:t>2.5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Calibri"/>
              </a:rPr>
              <a:t> and PM</a:t>
            </a:r>
            <a:r>
              <a:rPr lang="en-US" sz="1800" baseline="-25000" dirty="0">
                <a:latin typeface="Roboto Light" panose="02000000000000000000" pitchFamily="2" charset="0"/>
                <a:ea typeface="Roboto Light" panose="02000000000000000000" pitchFamily="2" charset="0"/>
                <a:cs typeface="Calibri"/>
              </a:rPr>
              <a:t>2.5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Calibri"/>
              </a:rPr>
              <a:t> forecasts from approved sources</a:t>
            </a:r>
          </a:p>
          <a:p>
            <a:pPr marL="342900" indent="-342900" algn="l">
              <a:spcAft>
                <a:spcPts val="1800"/>
              </a:spcAft>
            </a:pP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Measure current PM</a:t>
            </a:r>
            <a:r>
              <a:rPr lang="en-US" sz="1800" baseline="-250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2.5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 using direct read PM</a:t>
            </a:r>
            <a:r>
              <a:rPr lang="en-US" sz="1800" baseline="-250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2.5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 sensors</a:t>
            </a:r>
          </a:p>
          <a:p>
            <a:pPr marL="0" indent="0" algn="l">
              <a:spcAft>
                <a:spcPts val="1800"/>
              </a:spcAft>
              <a:buNone/>
            </a:pPr>
            <a:r>
              <a:rPr lang="en-US" sz="1800" i="1" dirty="0">
                <a:solidFill>
                  <a:schemeClr val="bg1">
                    <a:lumMod val="8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/>
              </a:rPr>
              <a:t>Employers may use PM</a:t>
            </a:r>
            <a:r>
              <a:rPr lang="en-US" sz="1800" i="1" baseline="-25000" dirty="0">
                <a:solidFill>
                  <a:schemeClr val="bg1">
                    <a:lumMod val="8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/>
              </a:rPr>
              <a:t>2.5</a:t>
            </a:r>
            <a:r>
              <a:rPr lang="en-US" sz="1800" i="1" dirty="0">
                <a:solidFill>
                  <a:schemeClr val="bg1">
                    <a:lumMod val="8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/>
              </a:rPr>
              <a:t> data from the nearest regulatory monitor</a:t>
            </a:r>
          </a:p>
          <a:p>
            <a:pPr marL="0" indent="0" algn="l">
              <a:spcAft>
                <a:spcPts val="1800"/>
              </a:spcAft>
              <a:buNone/>
            </a:pPr>
            <a:r>
              <a:rPr lang="en-US" sz="1800" i="1" dirty="0">
                <a:solidFill>
                  <a:schemeClr val="bg1">
                    <a:lumMod val="85000"/>
                  </a:schemeClr>
                </a:solidFill>
                <a:latin typeface="+mj-lt"/>
                <a:ea typeface="Roboto Light" panose="02000000000000000000" pitchFamily="2" charset="0"/>
                <a:cs typeface="Calibri"/>
              </a:rPr>
              <a:t>The employer’s methods for determining PM</a:t>
            </a:r>
            <a:r>
              <a:rPr lang="en-US" sz="1800" i="1" baseline="-25000" dirty="0">
                <a:solidFill>
                  <a:schemeClr val="bg1">
                    <a:lumMod val="85000"/>
                  </a:schemeClr>
                </a:solidFill>
                <a:latin typeface="+mj-lt"/>
                <a:ea typeface="Roboto Light" panose="02000000000000000000" pitchFamily="2" charset="0"/>
                <a:cs typeface="Calibri"/>
              </a:rPr>
              <a:t>2.5</a:t>
            </a:r>
            <a:r>
              <a:rPr lang="en-US" sz="1800" i="1" dirty="0">
                <a:solidFill>
                  <a:schemeClr val="bg1">
                    <a:lumMod val="85000"/>
                  </a:schemeClr>
                </a:solidFill>
                <a:latin typeface="+mj-lt"/>
                <a:ea typeface="Roboto Light" panose="02000000000000000000" pitchFamily="2" charset="0"/>
                <a:cs typeface="Calibri"/>
              </a:rPr>
              <a:t> must be included in the written wildfire smoke response plan</a:t>
            </a:r>
            <a:endParaRPr lang="en-US" baseline="-25000" dirty="0">
              <a:solidFill>
                <a:schemeClr val="bg1">
                  <a:lumMod val="85000"/>
                </a:schemeClr>
              </a:solidFill>
              <a:latin typeface="+mj-lt"/>
              <a:ea typeface="Calibri"/>
              <a:cs typeface="Calibri"/>
            </a:endParaRPr>
          </a:p>
          <a:p>
            <a:pPr marL="0" indent="0" algn="l">
              <a:spcAft>
                <a:spcPts val="1200"/>
              </a:spcAft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DEB32F-B341-327C-C9C7-EFEDFEC812BB}"/>
              </a:ext>
            </a:extLst>
          </p:cNvPr>
          <p:cNvSpPr txBox="1">
            <a:spLocks/>
          </p:cNvSpPr>
          <p:nvPr/>
        </p:nvSpPr>
        <p:spPr>
          <a:xfrm>
            <a:off x="609600" y="716573"/>
            <a:ext cx="8153400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2800" b="0" i="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r>
              <a:rPr lang="en-US" sz="1400" kern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WAC 296-820-815 and WAC 296-307-09815</a:t>
            </a:r>
          </a:p>
        </p:txBody>
      </p:sp>
    </p:spTree>
    <p:extLst>
      <p:ext uri="{BB962C8B-B14F-4D97-AF65-F5344CB8AC3E}">
        <p14:creationId xmlns:p14="http://schemas.microsoft.com/office/powerpoint/2010/main" val="349399866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public data sources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276350"/>
            <a:ext cx="8077200" cy="31813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L&amp;I PM</a:t>
            </a:r>
            <a:r>
              <a:rPr lang="en-US" baseline="-25000" dirty="0"/>
              <a:t>2.5</a:t>
            </a:r>
            <a:r>
              <a:rPr lang="en-US" dirty="0"/>
              <a:t> Air Quality Monitoring </a:t>
            </a:r>
            <a:r>
              <a:rPr lang="en-US" dirty="0">
                <a:latin typeface="+mj-lt"/>
              </a:rPr>
              <a:t>(For outdoor workers, PM</a:t>
            </a:r>
            <a:r>
              <a:rPr lang="en-US" baseline="-25000" dirty="0">
                <a:latin typeface="+mj-lt"/>
              </a:rPr>
              <a:t>2.5</a:t>
            </a:r>
            <a:r>
              <a:rPr lang="en-US" dirty="0">
                <a:latin typeface="+mj-lt"/>
              </a:rPr>
              <a:t>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2"/>
              </a:rPr>
              <a:t>https://lni.maps.arcgis.com/apps/webappviewer/index.html?id=fb858e6515504275932f907bb08eac53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WA Ecology Air Monitoring Network</a:t>
            </a:r>
            <a:r>
              <a:rPr lang="en-US" dirty="0">
                <a:latin typeface="+mj-lt"/>
              </a:rPr>
              <a:t> (AQI and PM</a:t>
            </a:r>
            <a:r>
              <a:rPr lang="en-US" baseline="-25000" dirty="0">
                <a:latin typeface="+mj-lt"/>
              </a:rPr>
              <a:t>2.5</a:t>
            </a:r>
            <a:r>
              <a:rPr lang="en-US" dirty="0">
                <a:latin typeface="+mj-lt"/>
              </a:rPr>
              <a:t>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https://enviwa.ecology.wa.gov/home/map</a:t>
            </a:r>
            <a:r>
              <a:rPr lang="en-US" dirty="0"/>
              <a:t>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WA Smoke Blog </a:t>
            </a:r>
            <a:r>
              <a:rPr lang="en-US" dirty="0">
                <a:latin typeface="+mj-lt"/>
              </a:rPr>
              <a:t>(Additional detailed information)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https://wasmoke.blogspot.com/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EPA Fire &amp; Smoke Map</a:t>
            </a:r>
            <a:r>
              <a:rPr lang="en-US" dirty="0">
                <a:latin typeface="+mj-lt"/>
              </a:rPr>
              <a:t> (AQI only)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https://fire.airnow.gov/ </a:t>
            </a:r>
          </a:p>
          <a:p>
            <a:pPr marL="374904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80820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8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0073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r="2439"/>
          <a:stretch/>
        </p:blipFill>
        <p:spPr>
          <a:xfrm>
            <a:off x="-1" y="2137"/>
            <a:ext cx="9144001" cy="479801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514600" y="819150"/>
            <a:ext cx="76200" cy="228600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48881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"/>
          <a:stretch/>
        </p:blipFill>
        <p:spPr>
          <a:xfrm>
            <a:off x="0" y="0"/>
            <a:ext cx="9144000" cy="482468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914400" y="819150"/>
            <a:ext cx="76200" cy="228600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11212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18"/>
          <a:stretch/>
        </p:blipFill>
        <p:spPr>
          <a:xfrm>
            <a:off x="457200" y="0"/>
            <a:ext cx="8229600" cy="478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359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r="4468"/>
          <a:stretch/>
        </p:blipFill>
        <p:spPr>
          <a:xfrm>
            <a:off x="-1367" y="0"/>
            <a:ext cx="9145367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4494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Exposure controls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371926"/>
            <a:ext cx="7979886" cy="2012859"/>
          </a:xfrm>
        </p:spPr>
        <p:txBody>
          <a:bodyPr wrap="square" lIns="0" tIns="0" rIns="0" bIns="0" anchor="t">
            <a:sp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At </a:t>
            </a:r>
            <a:r>
              <a:rPr lang="en-US" sz="1800" b="1" dirty="0">
                <a:ea typeface="+mj-lt"/>
                <a:cs typeface="+mj-lt"/>
              </a:rPr>
              <a:t>20.5 μg/m</a:t>
            </a:r>
            <a:r>
              <a:rPr lang="en-US" sz="1800" b="1" baseline="30000" dirty="0">
                <a:ea typeface="+mj-lt"/>
                <a:cs typeface="+mj-lt"/>
              </a:rPr>
              <a:t>3</a:t>
            </a:r>
            <a:r>
              <a:rPr lang="en-US" sz="1800" b="1" dirty="0">
                <a:latin typeface="+mj-lt"/>
                <a:ea typeface="+mj-lt"/>
                <a:cs typeface="+mj-lt"/>
              </a:rPr>
              <a:t> </a:t>
            </a:r>
            <a:r>
              <a:rPr lang="en-US" sz="1800" dirty="0">
                <a:latin typeface="+mj-lt"/>
                <a:ea typeface="+mj-lt"/>
                <a:cs typeface="+mj-lt"/>
              </a:rPr>
              <a:t>(AQI 72) 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or more, the employer is encouraged to implement exposure controls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latin typeface="+mj-lt"/>
                <a:ea typeface="Roboto Light" panose="02000000000000000000" pitchFamily="2" charset="0"/>
                <a:cs typeface="+mj-lt"/>
              </a:rPr>
              <a:t>Exposure controls include both engineering, and administrative controls</a:t>
            </a:r>
            <a:endParaRPr lang="en-US" sz="1800" dirty="0">
              <a:latin typeface="+mj-lt"/>
              <a:ea typeface="Roboto Light" panose="02000000000000000000" pitchFamily="2" charset="0"/>
            </a:endParaRPr>
          </a:p>
          <a:p>
            <a:pPr marL="0" indent="0" algn="l">
              <a:spcAft>
                <a:spcPts val="1200"/>
              </a:spcAft>
              <a:buNone/>
            </a:pPr>
            <a:endParaRPr lang="en-US" sz="1800" dirty="0">
              <a:cs typeface="Calibri"/>
            </a:endParaRPr>
          </a:p>
          <a:p>
            <a:pPr marL="0" indent="0" algn="l">
              <a:spcAft>
                <a:spcPts val="1200"/>
              </a:spcAft>
              <a:buNone/>
            </a:pPr>
            <a:endParaRPr lang="en-US" sz="1800" dirty="0"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DEB32F-B341-327C-C9C7-EFEDFEC812BB}"/>
              </a:ext>
            </a:extLst>
          </p:cNvPr>
          <p:cNvSpPr txBox="1">
            <a:spLocks/>
          </p:cNvSpPr>
          <p:nvPr/>
        </p:nvSpPr>
        <p:spPr>
          <a:xfrm>
            <a:off x="609600" y="716573"/>
            <a:ext cx="8153400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2800" b="0" i="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r>
              <a:rPr lang="en-US" sz="1400" kern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WAC 296-820-835 and WAC 296-307-09835</a:t>
            </a:r>
          </a:p>
        </p:txBody>
      </p:sp>
    </p:spTree>
    <p:extLst>
      <p:ext uri="{BB962C8B-B14F-4D97-AF65-F5344CB8AC3E}">
        <p14:creationId xmlns:p14="http://schemas.microsoft.com/office/powerpoint/2010/main" val="100677527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Exposure controls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371925"/>
            <a:ext cx="7979886" cy="3471720"/>
          </a:xfrm>
        </p:spPr>
        <p:txBody>
          <a:bodyPr wrap="square" lIns="0" tIns="0" rIns="0" bIns="0" anchor="t">
            <a:sp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At </a:t>
            </a:r>
            <a:r>
              <a:rPr lang="en-US" sz="1800" b="1" dirty="0">
                <a:ea typeface="+mj-lt"/>
                <a:cs typeface="+mj-lt"/>
              </a:rPr>
              <a:t>35.5 μg/m</a:t>
            </a:r>
            <a:r>
              <a:rPr lang="en-US" sz="1800" b="1" baseline="30000" dirty="0">
                <a:ea typeface="+mj-lt"/>
                <a:cs typeface="+mj-lt"/>
              </a:rPr>
              <a:t>3</a:t>
            </a:r>
            <a:r>
              <a:rPr lang="en-US" sz="1800" b="1" dirty="0">
                <a:ea typeface="+mj-lt"/>
                <a:cs typeface="+mj-lt"/>
              </a:rPr>
              <a:t> </a:t>
            </a:r>
            <a:r>
              <a:rPr lang="en-US" sz="1800" dirty="0">
                <a:latin typeface="+mj-lt"/>
                <a:ea typeface="+mj-lt"/>
                <a:cs typeface="+mj-lt"/>
              </a:rPr>
              <a:t>(AQI 101)</a:t>
            </a:r>
            <a:r>
              <a:rPr lang="en-US" sz="1800" dirty="0">
                <a:ea typeface="+mj-lt"/>
                <a:cs typeface="+mj-lt"/>
              </a:rPr>
              <a:t> 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or more, the employer must implement effective exposure controls whenever feasible such as:</a:t>
            </a:r>
            <a:endParaRPr lang="en-US" sz="1800" dirty="0">
              <a:latin typeface="Roboto Light" panose="02000000000000000000" pitchFamily="2" charset="0"/>
              <a:ea typeface="Roboto Light" panose="02000000000000000000" pitchFamily="2" charset="0"/>
              <a:cs typeface="Calibri"/>
            </a:endParaRPr>
          </a:p>
          <a:p>
            <a:pPr marL="342900" indent="-342900" algn="l">
              <a:spcAft>
                <a:spcPts val="1200"/>
              </a:spcAft>
            </a:pPr>
            <a:r>
              <a:rPr lang="en-US" sz="1800" dirty="0">
                <a:latin typeface="+mj-lt"/>
                <a:cs typeface="Calibri"/>
              </a:rPr>
              <a:t>Move work indoors.  Provide portable HEPA air filters</a:t>
            </a:r>
          </a:p>
          <a:p>
            <a:pPr marL="342900" indent="-342900" algn="l">
              <a:spcAft>
                <a:spcPts val="1200"/>
              </a:spcAft>
            </a:pPr>
            <a:r>
              <a:rPr lang="en-US" sz="1800" dirty="0">
                <a:latin typeface="+mj-lt"/>
                <a:cs typeface="Calibri"/>
              </a:rPr>
              <a:t>Relocate or reschedule work to a place or time with better air quality</a:t>
            </a:r>
          </a:p>
          <a:p>
            <a:pPr marL="342900" indent="-342900" algn="l">
              <a:spcAft>
                <a:spcPts val="1200"/>
              </a:spcAft>
            </a:pPr>
            <a:r>
              <a:rPr lang="en-US" sz="1800" dirty="0">
                <a:latin typeface="+mj-lt"/>
                <a:cs typeface="Calibri"/>
              </a:rPr>
              <a:t>Avoid or reduce work that generates additional dust, fumes, or smoke</a:t>
            </a:r>
          </a:p>
          <a:p>
            <a:pPr marL="342900" indent="-342900" algn="l">
              <a:spcAft>
                <a:spcPts val="1200"/>
              </a:spcAft>
            </a:pPr>
            <a:r>
              <a:rPr lang="en-US" sz="1800" dirty="0">
                <a:latin typeface="+mj-lt"/>
                <a:cs typeface="Calibri"/>
              </a:rPr>
              <a:t>Reduce work intensity and provide additional rest periods</a:t>
            </a:r>
          </a:p>
          <a:p>
            <a:pPr marL="0" indent="0" algn="l">
              <a:spcAft>
                <a:spcPts val="1200"/>
              </a:spcAft>
              <a:buNone/>
            </a:pPr>
            <a:endParaRPr lang="en-US" sz="1800" dirty="0">
              <a:cs typeface="Calibri"/>
            </a:endParaRPr>
          </a:p>
          <a:p>
            <a:pPr marL="0" indent="0" algn="l">
              <a:spcAft>
                <a:spcPts val="1200"/>
              </a:spcAft>
              <a:buNone/>
            </a:pPr>
            <a:endParaRPr lang="en-US" sz="1800" dirty="0"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DEB32F-B341-327C-C9C7-EFEDFEC812BB}"/>
              </a:ext>
            </a:extLst>
          </p:cNvPr>
          <p:cNvSpPr txBox="1">
            <a:spLocks/>
          </p:cNvSpPr>
          <p:nvPr/>
        </p:nvSpPr>
        <p:spPr>
          <a:xfrm>
            <a:off x="609600" y="716573"/>
            <a:ext cx="8153400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2800" b="0" i="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r>
              <a:rPr lang="en-US" sz="1400" kern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WAC 296-820-835 and WAC 296-307-09835</a:t>
            </a:r>
          </a:p>
        </p:txBody>
      </p:sp>
    </p:spTree>
    <p:extLst>
      <p:ext uri="{BB962C8B-B14F-4D97-AF65-F5344CB8AC3E}">
        <p14:creationId xmlns:p14="http://schemas.microsoft.com/office/powerpoint/2010/main" val="150274100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Wildfire Smoke Rulemaking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2647950"/>
            <a:ext cx="8077200" cy="16764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800" dirty="0">
                <a:cs typeface="Calibri" panose="020F0502020204030204" pitchFamily="34" charset="0"/>
              </a:rPr>
              <a:t>Sep 2020 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L&amp;I was petitioned to do rulemaking by United Farm Workers (UFW)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2021 and 2022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L&amp;I adopted emergency rules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Prior to 2021 emergency rule, there were no regulations to address the hazards of wildfire smoke inhalation for workers in Washington.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44417696"/>
              </p:ext>
            </p:extLst>
          </p:nvPr>
        </p:nvGraphicFramePr>
        <p:xfrm>
          <a:off x="266700" y="1352093"/>
          <a:ext cx="8534400" cy="88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089084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Respiratory protection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581150"/>
            <a:ext cx="4800599" cy="1188018"/>
          </a:xfrm>
        </p:spPr>
        <p:txBody>
          <a:bodyPr wrap="square" lIns="0" tIns="0" rIns="0" bIns="0" anchor="t">
            <a:sp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At </a:t>
            </a:r>
            <a:r>
              <a:rPr lang="en-US" sz="1600" b="1" dirty="0">
                <a:ea typeface="+mj-lt"/>
                <a:cs typeface="+mj-lt"/>
              </a:rPr>
              <a:t>20.5 μg/m</a:t>
            </a:r>
            <a:r>
              <a:rPr lang="en-US" sz="1600" b="1" baseline="30000" dirty="0">
                <a:ea typeface="+mj-lt"/>
                <a:cs typeface="+mj-lt"/>
              </a:rPr>
              <a:t>3</a:t>
            </a:r>
            <a:r>
              <a:rPr lang="en-US" sz="1600" dirty="0">
                <a:ea typeface="+mj-lt"/>
                <a:cs typeface="+mj-lt"/>
              </a:rPr>
              <a:t> </a:t>
            </a:r>
            <a:r>
              <a:rPr lang="en-US" sz="1600" dirty="0">
                <a:latin typeface="+mj-lt"/>
                <a:ea typeface="+mj-lt"/>
                <a:cs typeface="+mj-lt"/>
              </a:rPr>
              <a:t>(AQI 72)</a:t>
            </a:r>
            <a:r>
              <a:rPr lang="en-US" sz="1600" dirty="0">
                <a:ea typeface="+mj-lt"/>
                <a:cs typeface="+mj-lt"/>
              </a:rPr>
              <a:t> 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or more, the employer is encouraged to provide respirators at no cost to employees upon request.</a:t>
            </a:r>
          </a:p>
          <a:p>
            <a:pPr marL="0" indent="0" algn="l">
              <a:spcAft>
                <a:spcPts val="1200"/>
              </a:spcAft>
              <a:buNone/>
            </a:pP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Employees may use their own respirators.</a:t>
            </a:r>
            <a:endParaRPr lang="en-US" dirty="0"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DEB32F-B341-327C-C9C7-EFEDFEC812BB}"/>
              </a:ext>
            </a:extLst>
          </p:cNvPr>
          <p:cNvSpPr txBox="1">
            <a:spLocks/>
          </p:cNvSpPr>
          <p:nvPr/>
        </p:nvSpPr>
        <p:spPr>
          <a:xfrm>
            <a:off x="609600" y="716573"/>
            <a:ext cx="8153400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2800" b="0" i="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r>
              <a:rPr lang="en-US" sz="1400" kern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WAC 296-820-840 and WAC 296-307-09840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007" y="209550"/>
            <a:ext cx="370921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3063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Respiratory protection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581150"/>
            <a:ext cx="4800599" cy="1711238"/>
          </a:xfrm>
        </p:spPr>
        <p:txBody>
          <a:bodyPr wrap="square" lIns="0" tIns="0" rIns="0" bIns="0" anchor="t">
            <a:sp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At </a:t>
            </a:r>
            <a:r>
              <a:rPr lang="en-US" sz="1600" b="1" dirty="0">
                <a:ea typeface="+mj-lt"/>
                <a:cs typeface="+mj-lt"/>
              </a:rPr>
              <a:t>35.5 μg/m</a:t>
            </a:r>
            <a:r>
              <a:rPr lang="en-US" sz="1600" b="1" baseline="30000" dirty="0">
                <a:ea typeface="+mj-lt"/>
                <a:cs typeface="+mj-lt"/>
              </a:rPr>
              <a:t>3</a:t>
            </a:r>
            <a:r>
              <a:rPr lang="en-US" sz="1600" b="1" dirty="0">
                <a:ea typeface="+mj-lt"/>
                <a:cs typeface="+mj-lt"/>
              </a:rPr>
              <a:t> </a:t>
            </a:r>
            <a:r>
              <a:rPr lang="en-US" sz="1600" dirty="0">
                <a:latin typeface="+mj-lt"/>
                <a:ea typeface="+mj-lt"/>
                <a:cs typeface="+mj-lt"/>
              </a:rPr>
              <a:t>(AQI 101)</a:t>
            </a:r>
            <a:r>
              <a:rPr lang="en-US" sz="1600" dirty="0">
                <a:ea typeface="+mj-lt"/>
                <a:cs typeface="+mj-lt"/>
              </a:rPr>
              <a:t> 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or more, the employer must provide N95 filtering-</a:t>
            </a: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facepiece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 respirators to all exposed employees, and encourage respirator use. </a:t>
            </a:r>
          </a:p>
          <a:p>
            <a:pPr marL="0" indent="0" algn="l">
              <a:spcAft>
                <a:spcPts val="1200"/>
              </a:spcAft>
              <a:buNone/>
            </a:pP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Employees may choose whether to wear respirators.</a:t>
            </a: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 algn="l">
              <a:spcAft>
                <a:spcPts val="1200"/>
              </a:spcAft>
              <a:buNone/>
            </a:pPr>
            <a:endParaRPr lang="en-US" dirty="0"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DEB32F-B341-327C-C9C7-EFEDFEC812BB}"/>
              </a:ext>
            </a:extLst>
          </p:cNvPr>
          <p:cNvSpPr txBox="1">
            <a:spLocks/>
          </p:cNvSpPr>
          <p:nvPr/>
        </p:nvSpPr>
        <p:spPr>
          <a:xfrm>
            <a:off x="609600" y="716573"/>
            <a:ext cx="8153400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2800" b="0" i="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r>
              <a:rPr lang="en-US" sz="1400" kern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WAC 296-820-840 and WAC 296-307-09840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007" y="209550"/>
            <a:ext cx="370921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70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Respiratory protection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1" y="1581150"/>
            <a:ext cx="4571999" cy="1957459"/>
          </a:xfrm>
        </p:spPr>
        <p:txBody>
          <a:bodyPr wrap="square" lIns="0" tIns="0" rIns="0" bIns="0" anchor="t">
            <a:sp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Calibri"/>
              </a:rPr>
              <a:t>At </a:t>
            </a:r>
            <a:r>
              <a:rPr lang="en-US" sz="1600" b="1" dirty="0">
                <a:cs typeface="Calibri"/>
              </a:rPr>
              <a:t>250.5 μg/m</a:t>
            </a:r>
            <a:r>
              <a:rPr lang="en-US" sz="1600" b="1" baseline="30000" dirty="0">
                <a:cs typeface="Calibri"/>
              </a:rPr>
              <a:t>3</a:t>
            </a:r>
            <a:r>
              <a:rPr lang="en-US" sz="1600" b="1" dirty="0">
                <a:cs typeface="Calibri"/>
              </a:rPr>
              <a:t> </a:t>
            </a:r>
            <a:r>
              <a:rPr lang="en-US" sz="1600" dirty="0">
                <a:latin typeface="+mj-lt"/>
                <a:cs typeface="Calibri"/>
              </a:rPr>
              <a:t>(AQI 351)</a:t>
            </a:r>
            <a:r>
              <a:rPr lang="en-US" sz="1600" dirty="0">
                <a:cs typeface="Calibri"/>
              </a:rPr>
              <a:t> 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Calibri"/>
              </a:rPr>
              <a:t>or more, the employer must directly distribute N95 filtering-</a:t>
            </a: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cs typeface="Calibri"/>
              </a:rPr>
              <a:t>facepiece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Calibri"/>
              </a:rPr>
              <a:t> respirators to all exposed employees, and encourage respirator use.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Employees may choose whether to wear respirators.</a:t>
            </a: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 algn="l">
              <a:spcAft>
                <a:spcPts val="1200"/>
              </a:spcAft>
              <a:buNone/>
            </a:pPr>
            <a:endParaRPr lang="en-US" dirty="0"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DEB32F-B341-327C-C9C7-EFEDFEC812BB}"/>
              </a:ext>
            </a:extLst>
          </p:cNvPr>
          <p:cNvSpPr txBox="1">
            <a:spLocks/>
          </p:cNvSpPr>
          <p:nvPr/>
        </p:nvSpPr>
        <p:spPr>
          <a:xfrm>
            <a:off x="609600" y="716573"/>
            <a:ext cx="8153400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2800" b="0" i="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r>
              <a:rPr lang="en-US" sz="1400" kern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WAC 296-820-840 and WAC 296-307-09840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007" y="209550"/>
            <a:ext cx="370921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6512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Respiratory protection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1" y="1581150"/>
            <a:ext cx="4648199" cy="2172903"/>
          </a:xfrm>
        </p:spPr>
        <p:txBody>
          <a:bodyPr wrap="square" lIns="0" tIns="0" rIns="0" bIns="0" anchor="t">
            <a:sp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At </a:t>
            </a:r>
            <a:r>
              <a:rPr lang="en-US" sz="1600" b="1" dirty="0">
                <a:ea typeface="Roboto Light" panose="02000000000000000000" pitchFamily="2" charset="0"/>
                <a:cs typeface="+mj-lt"/>
              </a:rPr>
              <a:t>500.4 μg/m</a:t>
            </a:r>
            <a:r>
              <a:rPr lang="en-US" sz="1600" b="1" baseline="30000" dirty="0">
                <a:ea typeface="Roboto Light" panose="02000000000000000000" pitchFamily="2" charset="0"/>
                <a:cs typeface="+mj-lt"/>
              </a:rPr>
              <a:t>3</a:t>
            </a:r>
            <a:r>
              <a:rPr lang="en-US" sz="1600" dirty="0">
                <a:latin typeface="+mj-lt"/>
                <a:ea typeface="Roboto Light" panose="02000000000000000000" pitchFamily="2" charset="0"/>
                <a:cs typeface="+mj-lt"/>
              </a:rPr>
              <a:t> (AQI 849)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 or more, employees must be enrolled in a complete respiratory protection program in accordance with WAC 296-842 Respirators. </a:t>
            </a:r>
          </a:p>
          <a:p>
            <a:pPr marL="342900" indent="-342900" algn="l">
              <a:spcAft>
                <a:spcPts val="1200"/>
              </a:spcAft>
            </a:pP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The employer must provide, and require to be worn an </a:t>
            </a:r>
            <a:r>
              <a:rPr lang="en-US" sz="1600" dirty="0">
                <a:ea typeface="Roboto Light" panose="02000000000000000000" pitchFamily="2" charset="0"/>
                <a:cs typeface="+mj-lt"/>
              </a:rPr>
              <a:t>N95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 filtering-</a:t>
            </a: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facepiece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 respirator, or other respirator with an assigned protection factor (APF) of 10 or more</a:t>
            </a: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DEB32F-B341-327C-C9C7-EFEDFEC812BB}"/>
              </a:ext>
            </a:extLst>
          </p:cNvPr>
          <p:cNvSpPr txBox="1">
            <a:spLocks/>
          </p:cNvSpPr>
          <p:nvPr/>
        </p:nvSpPr>
        <p:spPr>
          <a:xfrm>
            <a:off x="609600" y="716573"/>
            <a:ext cx="8153400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2800" b="0" i="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r>
              <a:rPr lang="en-US" sz="1400" kern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WAC 296-820-840 and WAC 296-307-09840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007" y="209550"/>
            <a:ext cx="370921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649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Respiratory protection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581041"/>
            <a:ext cx="4648200" cy="738664"/>
          </a:xfrm>
        </p:spPr>
        <p:txBody>
          <a:bodyPr wrap="square" lIns="0" tIns="0" rIns="0" bIns="0" anchor="t">
            <a:sp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At </a:t>
            </a:r>
            <a:r>
              <a:rPr lang="en-US" sz="1600" b="1" dirty="0">
                <a:ea typeface="Roboto Light" panose="02000000000000000000" pitchFamily="2" charset="0"/>
                <a:cs typeface="+mj-lt"/>
              </a:rPr>
              <a:t>555 μg/m</a:t>
            </a:r>
            <a:r>
              <a:rPr lang="en-US" sz="1600" b="1" baseline="30000" dirty="0">
                <a:ea typeface="Roboto Light" panose="02000000000000000000" pitchFamily="2" charset="0"/>
                <a:cs typeface="+mj-lt"/>
              </a:rPr>
              <a:t>3</a:t>
            </a:r>
            <a:r>
              <a:rPr lang="en-US" sz="1600" b="1" dirty="0">
                <a:latin typeface="+mj-lt"/>
                <a:ea typeface="Roboto Light" panose="02000000000000000000" pitchFamily="2" charset="0"/>
                <a:cs typeface="+mj-lt"/>
              </a:rPr>
              <a:t> </a:t>
            </a:r>
            <a:r>
              <a:rPr lang="en-US" sz="1600" dirty="0">
                <a:latin typeface="+mj-lt"/>
                <a:ea typeface="Roboto Light" panose="02000000000000000000" pitchFamily="2" charset="0"/>
                <a:cs typeface="+mj-lt"/>
              </a:rPr>
              <a:t>(AQI 957) 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or more, the employer must provide and require to be worn a respirator with an </a:t>
            </a:r>
            <a:r>
              <a:rPr lang="en-US" sz="1600" dirty="0">
                <a:ea typeface="Roboto Light" panose="02000000000000000000" pitchFamily="2" charset="0"/>
                <a:cs typeface="+mj-lt"/>
              </a:rPr>
              <a:t>APF of 25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 or more equipped with </a:t>
            </a:r>
            <a:r>
              <a:rPr lang="en-US" sz="1600" dirty="0">
                <a:ea typeface="Roboto Light" panose="02000000000000000000" pitchFamily="2" charset="0"/>
                <a:cs typeface="+mj-lt"/>
              </a:rPr>
              <a:t>P100 filters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DEB32F-B341-327C-C9C7-EFEDFEC812BB}"/>
              </a:ext>
            </a:extLst>
          </p:cNvPr>
          <p:cNvSpPr txBox="1">
            <a:spLocks/>
          </p:cNvSpPr>
          <p:nvPr/>
        </p:nvSpPr>
        <p:spPr>
          <a:xfrm>
            <a:off x="609600" y="716573"/>
            <a:ext cx="8153400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2800" b="0" i="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r>
              <a:rPr lang="en-US" sz="1400" kern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WAC 296-820-840 and WAC 296-307-09840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24150"/>
            <a:ext cx="1612277" cy="1656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007" y="209550"/>
            <a:ext cx="370921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4898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8229600" cy="479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3208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Exposure symptom response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200150"/>
            <a:ext cx="7979886" cy="3560975"/>
          </a:xfr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800" dirty="0">
                <a:ea typeface="+mj-lt"/>
                <a:cs typeface="+mj-lt"/>
              </a:rPr>
              <a:t>Employers must allow workers to seek medical attention, or follow medical advice they have been given at all PM</a:t>
            </a:r>
            <a:r>
              <a:rPr lang="en-US" sz="1800" baseline="-25000" dirty="0">
                <a:ea typeface="+mj-lt"/>
                <a:cs typeface="+mj-lt"/>
              </a:rPr>
              <a:t>2.5</a:t>
            </a:r>
            <a:r>
              <a:rPr lang="en-US" sz="1800" dirty="0">
                <a:ea typeface="+mj-lt"/>
                <a:cs typeface="+mj-lt"/>
              </a:rPr>
              <a:t> concentrations.</a:t>
            </a:r>
          </a:p>
          <a:p>
            <a:pPr>
              <a:spcAft>
                <a:spcPts val="1800"/>
              </a:spcAft>
            </a:pP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Monitor employees displaying symptoms and take steps to reduce or eliminate continued exposure.</a:t>
            </a:r>
          </a:p>
          <a:p>
            <a:pPr>
              <a:spcAft>
                <a:spcPts val="1800"/>
              </a:spcAft>
            </a:pP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Where the current PM</a:t>
            </a:r>
            <a:r>
              <a:rPr lang="en-US" sz="1800" baseline="-250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2.5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 </a:t>
            </a:r>
            <a:r>
              <a:rPr lang="en-US" sz="1800" dirty="0">
                <a:ea typeface="+mj-lt"/>
                <a:cs typeface="+mj-lt"/>
              </a:rPr>
              <a:t>250.5 μg/m</a:t>
            </a:r>
            <a:r>
              <a:rPr lang="en-US" sz="1800" baseline="30000" dirty="0">
                <a:ea typeface="+mj-lt"/>
                <a:cs typeface="+mj-lt"/>
              </a:rPr>
              <a:t>3</a:t>
            </a:r>
            <a:r>
              <a:rPr lang="en-US" sz="1800" dirty="0">
                <a:latin typeface="+mj-lt"/>
                <a:ea typeface="+mj-lt"/>
                <a:cs typeface="+mj-lt"/>
              </a:rPr>
              <a:t> (AQI 351) </a:t>
            </a: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or more, the employer must</a:t>
            </a:r>
            <a:r>
              <a:rPr lang="en-US" sz="1800" dirty="0">
                <a:solidFill>
                  <a:srgbClr val="C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 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j-lt"/>
              </a:rPr>
              <a:t>move employees displaying symptoms requiring immediate medical attention to clean air.</a:t>
            </a:r>
            <a:endParaRPr lang="en-US" sz="1800" dirty="0">
              <a:solidFill>
                <a:schemeClr val="bg1">
                  <a:lumMod val="8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Calibri"/>
            </a:endParaRPr>
          </a:p>
          <a:p>
            <a:pPr marL="0" indent="0" algn="l">
              <a:spcAft>
                <a:spcPts val="1200"/>
              </a:spcAft>
              <a:buNone/>
            </a:pPr>
            <a:endParaRPr lang="en-US" sz="1800" dirty="0">
              <a:cs typeface="Calibri"/>
            </a:endParaRPr>
          </a:p>
          <a:p>
            <a:pPr marL="0" indent="0" algn="l">
              <a:spcAft>
                <a:spcPts val="1200"/>
              </a:spcAft>
              <a:buNone/>
            </a:pPr>
            <a:endParaRPr lang="en-US" sz="1800" dirty="0"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DEB32F-B341-327C-C9C7-EFEDFEC812BB}"/>
              </a:ext>
            </a:extLst>
          </p:cNvPr>
          <p:cNvSpPr txBox="1">
            <a:spLocks/>
          </p:cNvSpPr>
          <p:nvPr/>
        </p:nvSpPr>
        <p:spPr>
          <a:xfrm>
            <a:off x="609600" y="716573"/>
            <a:ext cx="8153400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2800" b="0" i="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r>
              <a:rPr lang="en-US" sz="1400" kern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WAC 296-820-830 and WAC 296-307-09830</a:t>
            </a:r>
          </a:p>
        </p:txBody>
      </p:sp>
    </p:spTree>
    <p:extLst>
      <p:ext uri="{BB962C8B-B14F-4D97-AF65-F5344CB8AC3E}">
        <p14:creationId xmlns:p14="http://schemas.microsoft.com/office/powerpoint/2010/main" val="63000335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73866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sz="2400" dirty="0"/>
              <a:t>Beyond minimum requirements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3400" y="989587"/>
            <a:ext cx="4495800" cy="246221"/>
          </a:xfrm>
        </p:spPr>
        <p:txBody>
          <a:bodyPr wrap="square" lIns="0" tIns="0" rIns="0" bIns="0" anchor="t">
            <a:spAutoFit/>
          </a:bodyPr>
          <a:lstStyle/>
          <a:p>
            <a:pPr marL="0" indent="0" algn="l">
              <a:spcAft>
                <a:spcPts val="1800"/>
              </a:spcAft>
              <a:buNone/>
            </a:pPr>
            <a:r>
              <a:rPr lang="en-US" sz="1600" dirty="0"/>
              <a:t>PPE needed to keep exposures below 55.5 µg/m³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3350"/>
            <a:ext cx="3783132" cy="455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57701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5" y="1171033"/>
            <a:ext cx="8915400" cy="2851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791" y="4511124"/>
            <a:ext cx="8673634" cy="27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https://www.lni.wa.gov/safety-health/safety-rules/rulemaking-stakeholder-information/_WildFire/Wildfire-Health-Threats.pdf</a:t>
            </a:r>
            <a:r>
              <a:rPr lang="en-US" sz="1100" i="1" kern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. </a:t>
            </a:r>
            <a:endParaRPr lang="en-US" sz="1100" i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Wildfire smoke dose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118" y="4248150"/>
            <a:ext cx="8934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Jan 27, 2022 stakeholder meeting: Guest presentation by Elena Austin, ScD, MS and Edward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Kasner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, PhD, MPH. Slide 29</a:t>
            </a:r>
            <a:r>
              <a:rPr lang="en-US" sz="1200" kern="0" dirty="0">
                <a:solidFill>
                  <a:schemeClr val="bg1"/>
                </a:solidFill>
                <a:latin typeface="+mj-lt"/>
              </a:rPr>
              <a:t>. 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761745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22" y="85284"/>
            <a:ext cx="6544903" cy="46317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5DEB32F-B341-327C-C9C7-EFEDFEC812BB}"/>
              </a:ext>
            </a:extLst>
          </p:cNvPr>
          <p:cNvSpPr txBox="1">
            <a:spLocks/>
          </p:cNvSpPr>
          <p:nvPr/>
        </p:nvSpPr>
        <p:spPr>
          <a:xfrm>
            <a:off x="152400" y="133350"/>
            <a:ext cx="8153400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2800" b="0" i="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r>
              <a:rPr lang="en-US" sz="1400" kern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Modeling dose without respirator</a:t>
            </a:r>
          </a:p>
        </p:txBody>
      </p:sp>
    </p:spTree>
    <p:extLst>
      <p:ext uri="{BB962C8B-B14F-4D97-AF65-F5344CB8AC3E}">
        <p14:creationId xmlns:p14="http://schemas.microsoft.com/office/powerpoint/2010/main" val="406894363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PM</a:t>
            </a:r>
            <a:r>
              <a:rPr lang="en-US" baseline="-25000" dirty="0"/>
              <a:t>2.5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200150"/>
            <a:ext cx="6324600" cy="2806922"/>
          </a:xfr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800" dirty="0">
                <a:latin typeface="+mj-lt"/>
                <a:ea typeface="Roboto Light" panose="02000000000000000000" pitchFamily="2" charset="0"/>
                <a:cs typeface="+mj-lt"/>
              </a:rPr>
              <a:t>PM</a:t>
            </a:r>
            <a:r>
              <a:rPr lang="en-US" sz="1800" baseline="-25000" dirty="0">
                <a:latin typeface="+mj-lt"/>
                <a:ea typeface="Roboto Light" panose="02000000000000000000" pitchFamily="2" charset="0"/>
                <a:cs typeface="+mj-lt"/>
              </a:rPr>
              <a:t>2.5</a:t>
            </a:r>
            <a:r>
              <a:rPr lang="en-US" sz="1800" dirty="0">
                <a:latin typeface="+mj-lt"/>
                <a:ea typeface="Roboto Light" panose="02000000000000000000" pitchFamily="2" charset="0"/>
                <a:cs typeface="+mj-lt"/>
              </a:rPr>
              <a:t> is particulate matter 2.5 </a:t>
            </a:r>
            <a:r>
              <a:rPr lang="en-US" sz="1800" dirty="0" err="1">
                <a:latin typeface="+mj-lt"/>
                <a:ea typeface="Roboto Light" panose="02000000000000000000" pitchFamily="2" charset="0"/>
                <a:cs typeface="+mj-lt"/>
              </a:rPr>
              <a:t>μm</a:t>
            </a:r>
            <a:r>
              <a:rPr lang="en-US" sz="1800" dirty="0">
                <a:latin typeface="+mj-lt"/>
                <a:ea typeface="Roboto Light" panose="02000000000000000000" pitchFamily="2" charset="0"/>
                <a:cs typeface="+mj-lt"/>
              </a:rPr>
              <a:t> in diameter or smaller</a:t>
            </a:r>
          </a:p>
          <a:p>
            <a:pPr>
              <a:spcAft>
                <a:spcPts val="1800"/>
              </a:spcAft>
            </a:pPr>
            <a:r>
              <a:rPr lang="en-US" sz="1800" dirty="0">
                <a:cs typeface="Calibri"/>
              </a:rPr>
              <a:t>The wildfire smoke rule is based on 1-hour average PM</a:t>
            </a:r>
            <a:r>
              <a:rPr lang="en-US" sz="1800" baseline="-25000" dirty="0">
                <a:cs typeface="Calibri"/>
              </a:rPr>
              <a:t>2.5</a:t>
            </a:r>
            <a:r>
              <a:rPr lang="en-US" sz="1800" dirty="0">
                <a:cs typeface="Calibri"/>
              </a:rPr>
              <a:t> referred to as “</a:t>
            </a:r>
            <a:r>
              <a:rPr lang="en-US" sz="1800" i="1" dirty="0">
                <a:cs typeface="Calibri"/>
              </a:rPr>
              <a:t>Current PM</a:t>
            </a:r>
            <a:r>
              <a:rPr lang="en-US" sz="1800" i="1" baseline="-25000" dirty="0">
                <a:cs typeface="Calibri"/>
              </a:rPr>
              <a:t>2.5</a:t>
            </a:r>
            <a:r>
              <a:rPr lang="en-US" sz="1800" dirty="0">
                <a:cs typeface="Calibri"/>
              </a:rPr>
              <a:t>”</a:t>
            </a:r>
            <a:endParaRPr lang="en-US" sz="1800" dirty="0">
              <a:latin typeface="+mj-lt"/>
              <a:ea typeface="Roboto Light" panose="02000000000000000000" pitchFamily="2" charset="0"/>
              <a:cs typeface="+mj-lt"/>
            </a:endParaRPr>
          </a:p>
          <a:p>
            <a:pPr>
              <a:spcAft>
                <a:spcPts val="1800"/>
              </a:spcAft>
            </a:pPr>
            <a:r>
              <a:rPr lang="en-US" sz="1800" dirty="0">
                <a:latin typeface="+mj-lt"/>
                <a:ea typeface="Roboto Light" panose="02000000000000000000" pitchFamily="2" charset="0"/>
                <a:cs typeface="+mj-lt"/>
              </a:rPr>
              <a:t>PM</a:t>
            </a:r>
            <a:r>
              <a:rPr lang="en-US" sz="1800" baseline="-25000" dirty="0">
                <a:latin typeface="+mj-lt"/>
                <a:ea typeface="Roboto Light" panose="02000000000000000000" pitchFamily="2" charset="0"/>
                <a:cs typeface="+mj-lt"/>
              </a:rPr>
              <a:t>2.5</a:t>
            </a:r>
            <a:r>
              <a:rPr lang="en-US" sz="1800" dirty="0">
                <a:latin typeface="+mj-lt"/>
                <a:ea typeface="Roboto Light" panose="02000000000000000000" pitchFamily="2" charset="0"/>
                <a:cs typeface="+mj-lt"/>
              </a:rPr>
              <a:t> is the primary pollutant of concern in wildfire smoke</a:t>
            </a:r>
          </a:p>
          <a:p>
            <a:pPr>
              <a:spcAft>
                <a:spcPts val="1800"/>
              </a:spcAft>
            </a:pPr>
            <a:r>
              <a:rPr lang="en-US" sz="1800" dirty="0">
                <a:latin typeface="+mj-lt"/>
                <a:ea typeface="Roboto Light" panose="02000000000000000000" pitchFamily="2" charset="0"/>
                <a:cs typeface="+mj-lt"/>
              </a:rPr>
              <a:t>Wildfire smoke also contains other contaminants</a:t>
            </a:r>
          </a:p>
          <a:p>
            <a:pPr>
              <a:spcAft>
                <a:spcPts val="1800"/>
              </a:spcAft>
            </a:pPr>
            <a:r>
              <a:rPr lang="en-US" sz="1800" dirty="0">
                <a:latin typeface="+mj-lt"/>
                <a:ea typeface="Roboto Light" panose="02000000000000000000" pitchFamily="2" charset="0"/>
                <a:cs typeface="+mj-lt"/>
              </a:rPr>
              <a:t>Particles in wildfire smoke are primarily 1 </a:t>
            </a:r>
            <a:r>
              <a:rPr lang="en-US" sz="1800" dirty="0" err="1">
                <a:latin typeface="+mj-lt"/>
                <a:ea typeface="Roboto Light" panose="02000000000000000000" pitchFamily="2" charset="0"/>
                <a:cs typeface="+mj-lt"/>
              </a:rPr>
              <a:t>μm</a:t>
            </a:r>
            <a:r>
              <a:rPr lang="en-US" sz="1800" dirty="0">
                <a:latin typeface="+mj-lt"/>
                <a:ea typeface="Roboto Light" panose="02000000000000000000" pitchFamily="2" charset="0"/>
                <a:cs typeface="+mj-lt"/>
              </a:rPr>
              <a:t> or smaller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"/>
          <a:stretch/>
        </p:blipFill>
        <p:spPr>
          <a:xfrm>
            <a:off x="6603099" y="217039"/>
            <a:ext cx="2312301" cy="444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5718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97" y="71217"/>
            <a:ext cx="6537796" cy="46317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5DEB32F-B341-327C-C9C7-EFEDFEC812BB}"/>
              </a:ext>
            </a:extLst>
          </p:cNvPr>
          <p:cNvSpPr txBox="1">
            <a:spLocks/>
          </p:cNvSpPr>
          <p:nvPr/>
        </p:nvSpPr>
        <p:spPr>
          <a:xfrm>
            <a:off x="152400" y="133350"/>
            <a:ext cx="8153400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2800" b="0" i="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r>
              <a:rPr lang="en-US" sz="1400" kern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Modeling dose with voluntary respirator</a:t>
            </a:r>
          </a:p>
        </p:txBody>
      </p:sp>
    </p:spTree>
    <p:extLst>
      <p:ext uri="{BB962C8B-B14F-4D97-AF65-F5344CB8AC3E}">
        <p14:creationId xmlns:p14="http://schemas.microsoft.com/office/powerpoint/2010/main" val="389225306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08" y="77687"/>
            <a:ext cx="6537796" cy="46282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5DEB32F-B341-327C-C9C7-EFEDFEC812BB}"/>
              </a:ext>
            </a:extLst>
          </p:cNvPr>
          <p:cNvSpPr txBox="1">
            <a:spLocks/>
          </p:cNvSpPr>
          <p:nvPr/>
        </p:nvSpPr>
        <p:spPr>
          <a:xfrm>
            <a:off x="152400" y="133350"/>
            <a:ext cx="8153400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2800" b="0" i="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r>
              <a:rPr lang="en-US" sz="1400" kern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Modeling dose with fitted respirator</a:t>
            </a:r>
          </a:p>
        </p:txBody>
      </p:sp>
    </p:spTree>
    <p:extLst>
      <p:ext uri="{BB962C8B-B14F-4D97-AF65-F5344CB8AC3E}">
        <p14:creationId xmlns:p14="http://schemas.microsoft.com/office/powerpoint/2010/main" val="16684550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Wildfire Smoke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038350"/>
            <a:ext cx="5715000" cy="1295400"/>
          </a:xfrm>
        </p:spPr>
        <p:txBody>
          <a:bodyPr/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chris.pyke@lni.wa.gov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352550"/>
            <a:ext cx="1164437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1323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The Air Quality Index (AQI)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200150"/>
            <a:ext cx="5564444" cy="2797689"/>
          </a:xfr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800" dirty="0">
                <a:ea typeface="+mj-lt"/>
                <a:cs typeface="+mj-lt"/>
              </a:rPr>
              <a:t>The AQI is a unitless index created by the US EPA</a:t>
            </a:r>
          </a:p>
          <a:p>
            <a:pPr>
              <a:spcAft>
                <a:spcPts val="1800"/>
              </a:spcAft>
            </a:pPr>
            <a:r>
              <a:rPr lang="en-US" sz="1800" dirty="0">
                <a:latin typeface="+mj-lt"/>
                <a:ea typeface="+mj-lt"/>
                <a:cs typeface="+mj-lt"/>
              </a:rPr>
              <a:t>Based on PM</a:t>
            </a:r>
            <a:r>
              <a:rPr lang="en-US" sz="1800" baseline="-25000" dirty="0">
                <a:latin typeface="+mj-lt"/>
                <a:ea typeface="+mj-lt"/>
                <a:cs typeface="+mj-lt"/>
              </a:rPr>
              <a:t>2.5</a:t>
            </a:r>
            <a:r>
              <a:rPr lang="en-US" sz="1800" dirty="0">
                <a:latin typeface="+mj-lt"/>
                <a:ea typeface="+mj-lt"/>
                <a:cs typeface="+mj-lt"/>
              </a:rPr>
              <a:t> or other contaminants, whichever has highest AQI</a:t>
            </a:r>
          </a:p>
          <a:p>
            <a:pPr>
              <a:spcAft>
                <a:spcPts val="1800"/>
              </a:spcAft>
            </a:pPr>
            <a:r>
              <a:rPr lang="en-US" sz="1800" dirty="0">
                <a:latin typeface="+mj-lt"/>
                <a:ea typeface="+mj-lt"/>
                <a:cs typeface="+mj-lt"/>
              </a:rPr>
              <a:t>AQI health messaging designed for the public, not occupational health</a:t>
            </a:r>
          </a:p>
          <a:p>
            <a:pPr>
              <a:spcAft>
                <a:spcPts val="1800"/>
              </a:spcAft>
            </a:pPr>
            <a:r>
              <a:rPr lang="en-US" sz="1800" dirty="0">
                <a:latin typeface="+mj-lt"/>
                <a:ea typeface="+mj-lt"/>
                <a:cs typeface="+mj-lt"/>
              </a:rPr>
              <a:t>Outdoor workers are considered sensitive groups by WA Dept. of Health, Ecology, L&amp;I, and the EPA.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"/>
          <a:stretch/>
        </p:blipFill>
        <p:spPr>
          <a:xfrm>
            <a:off x="6603099" y="217039"/>
            <a:ext cx="2312301" cy="444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6646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The Air Quality Index (AQI)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200150"/>
            <a:ext cx="5486400" cy="1680460"/>
          </a:xfr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800" dirty="0">
                <a:ea typeface="+mj-lt"/>
                <a:cs typeface="+mj-lt"/>
              </a:rPr>
              <a:t>Use of </a:t>
            </a:r>
            <a:r>
              <a:rPr lang="en-US" sz="1800" i="1" dirty="0">
                <a:ea typeface="+mj-lt"/>
                <a:cs typeface="+mj-lt"/>
              </a:rPr>
              <a:t>NowCast AQI for PM</a:t>
            </a:r>
            <a:r>
              <a:rPr lang="en-US" sz="1800" i="1" baseline="-25000" dirty="0">
                <a:ea typeface="+mj-lt"/>
                <a:cs typeface="+mj-lt"/>
              </a:rPr>
              <a:t>2.5</a:t>
            </a:r>
            <a:r>
              <a:rPr lang="en-US" sz="1800" dirty="0">
                <a:ea typeface="+mj-lt"/>
                <a:cs typeface="+mj-lt"/>
              </a:rPr>
              <a:t> permitted as an approximation of the current PM</a:t>
            </a:r>
            <a:r>
              <a:rPr lang="en-US" sz="1800" baseline="-25000" dirty="0">
                <a:ea typeface="+mj-lt"/>
                <a:cs typeface="+mj-lt"/>
              </a:rPr>
              <a:t>2.5</a:t>
            </a:r>
          </a:p>
          <a:p>
            <a:pPr algn="l">
              <a:spcAft>
                <a:spcPts val="1800"/>
              </a:spcAft>
            </a:pPr>
            <a:r>
              <a:rPr lang="en-US" sz="1800" dirty="0">
                <a:latin typeface="+mj-lt"/>
                <a:ea typeface="+mj-lt"/>
                <a:cs typeface="+mj-lt"/>
              </a:rPr>
              <a:t>The regular AQI</a:t>
            </a:r>
            <a:r>
              <a:rPr lang="en-US" sz="1800" dirty="0">
                <a:latin typeface="+mj-lt"/>
                <a:ea typeface="Roboto Light" panose="02000000000000000000" pitchFamily="2" charset="0"/>
                <a:cs typeface="+mj-lt"/>
              </a:rPr>
              <a:t> is based on 24-hour average PM</a:t>
            </a:r>
            <a:r>
              <a:rPr lang="en-US" sz="1800" baseline="-25000" dirty="0">
                <a:latin typeface="+mj-lt"/>
                <a:ea typeface="Roboto Light" panose="02000000000000000000" pitchFamily="2" charset="0"/>
                <a:cs typeface="+mj-lt"/>
              </a:rPr>
              <a:t>2.5</a:t>
            </a:r>
            <a:endParaRPr lang="en-US" sz="1800" baseline="-25000" dirty="0">
              <a:latin typeface="+mj-lt"/>
              <a:ea typeface="Roboto Light" panose="02000000000000000000" pitchFamily="2" charset="0"/>
            </a:endParaRPr>
          </a:p>
          <a:p>
            <a:pPr algn="l">
              <a:spcAft>
                <a:spcPts val="1800"/>
              </a:spcAft>
            </a:pPr>
            <a:r>
              <a:rPr lang="en-US" sz="1800" dirty="0">
                <a:latin typeface="+mj-lt"/>
                <a:ea typeface="+mj-lt"/>
                <a:cs typeface="+mj-lt"/>
              </a:rPr>
              <a:t>NowCast AQI</a:t>
            </a:r>
            <a:r>
              <a:rPr lang="en-US" sz="1800" dirty="0">
                <a:latin typeface="+mj-lt"/>
                <a:ea typeface="Roboto Light" panose="02000000000000000000" pitchFamily="2" charset="0"/>
                <a:cs typeface="+mj-lt"/>
              </a:rPr>
              <a:t> averages over 3—12 hours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"/>
          <a:stretch/>
        </p:blipFill>
        <p:spPr>
          <a:xfrm>
            <a:off x="6603099" y="217039"/>
            <a:ext cx="2312301" cy="444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6144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7302"/>
            <a:ext cx="6343650" cy="4223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4476750"/>
            <a:ext cx="10264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Less than 55 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µ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g/m</a:t>
            </a:r>
            <a:r>
              <a:rPr lang="en-US" sz="1200" baseline="30000" dirty="0">
                <a:solidFill>
                  <a:schemeClr val="bg1"/>
                </a:solidFill>
                <a:latin typeface="+mj-lt"/>
              </a:rPr>
              <a:t>3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Chris Pyke, 2018 </a:t>
            </a:r>
            <a:r>
              <a:rPr lang="en-US" sz="1100" i="1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Note: Visual appearance is not an accurate method of determining the PM</a:t>
            </a:r>
            <a:r>
              <a:rPr lang="en-US" sz="1100" i="1" kern="0" baseline="-25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2.5</a:t>
            </a:r>
            <a:r>
              <a:rPr lang="en-US" sz="1100" i="1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</a:t>
            </a:r>
            <a:endParaRPr lang="en-US" sz="1100" i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"/>
          <a:stretch/>
        </p:blipFill>
        <p:spPr>
          <a:xfrm>
            <a:off x="6603099" y="217039"/>
            <a:ext cx="2312301" cy="444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6160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1903"/>
            <a:ext cx="6324095" cy="4214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476750"/>
            <a:ext cx="10264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Less than 250 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µ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g/m</a:t>
            </a:r>
            <a:r>
              <a:rPr lang="en-US" sz="1200" baseline="30000" dirty="0">
                <a:solidFill>
                  <a:schemeClr val="bg1"/>
                </a:solidFill>
                <a:latin typeface="+mj-lt"/>
              </a:rPr>
              <a:t>3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Gabriella Lurie SF Chronicle 2020 </a:t>
            </a:r>
            <a:r>
              <a:rPr lang="en-US" sz="1100" i="1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Note: Visual appearance is not an accurate method of determining the PM</a:t>
            </a:r>
            <a:r>
              <a:rPr lang="en-US" sz="1100" i="1" kern="0" baseline="-25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2.5</a:t>
            </a:r>
            <a:r>
              <a:rPr lang="en-US" sz="1100" i="1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</a:t>
            </a:r>
            <a:endParaRPr lang="en-US" sz="1100" i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"/>
          <a:stretch/>
        </p:blipFill>
        <p:spPr>
          <a:xfrm>
            <a:off x="6603099" y="217039"/>
            <a:ext cx="2312301" cy="444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7818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Who is covered by the rule?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200150"/>
            <a:ext cx="7916386" cy="3130088"/>
          </a:xfrm>
        </p:spPr>
        <p:txBody>
          <a:bodyPr wrap="square" lIns="0" tIns="0" rIns="0" bIns="0" anchor="t">
            <a:spAutoFit/>
          </a:bodyPr>
          <a:lstStyle/>
          <a:p>
            <a:pPr marL="0" indent="0" algn="l">
              <a:spcAft>
                <a:spcPts val="1800"/>
              </a:spcAft>
              <a:buNone/>
            </a:pPr>
            <a:r>
              <a:rPr lang="en-US" sz="1800" dirty="0">
                <a:ea typeface="+mj-lt"/>
                <a:cs typeface="+mj-lt"/>
              </a:rPr>
              <a:t>This rule applies to all workplaces except:</a:t>
            </a:r>
            <a:endParaRPr lang="en-US" sz="1800" dirty="0">
              <a:cs typeface="Calibri"/>
            </a:endParaRPr>
          </a:p>
          <a:p>
            <a:pPr algn="l">
              <a:spcAft>
                <a:spcPts val="1800"/>
              </a:spcAft>
            </a:pPr>
            <a:r>
              <a:rPr lang="en-US" sz="1800" dirty="0">
                <a:cs typeface="Calibri"/>
              </a:rPr>
              <a:t>Enclosed buildings</a:t>
            </a:r>
            <a:r>
              <a:rPr lang="en-US" sz="1800" dirty="0">
                <a:latin typeface="+mj-lt"/>
                <a:cs typeface="Calibri"/>
              </a:rPr>
              <a:t> </a:t>
            </a:r>
            <a:r>
              <a:rPr lang="en-US" sz="1600" dirty="0">
                <a:latin typeface="+mj-lt"/>
                <a:ea typeface="Roboto Light" panose="02000000000000000000" pitchFamily="2" charset="0"/>
                <a:cs typeface="Calibri"/>
              </a:rPr>
              <a:t>where doors and windows are kept closed as much as possible</a:t>
            </a:r>
            <a:endParaRPr lang="en-US" sz="1800" dirty="0">
              <a:latin typeface="+mj-lt"/>
              <a:ea typeface="Roboto Light" panose="02000000000000000000" pitchFamily="2" charset="0"/>
              <a:cs typeface="Calibri"/>
            </a:endParaRPr>
          </a:p>
          <a:p>
            <a:pPr algn="l">
              <a:spcAft>
                <a:spcPts val="1800"/>
              </a:spcAft>
            </a:pPr>
            <a:r>
              <a:rPr lang="en-US" sz="1800" dirty="0">
                <a:ea typeface="+mj-lt"/>
                <a:cs typeface="+mj-lt"/>
              </a:rPr>
              <a:t>Enclosed </a:t>
            </a:r>
            <a:r>
              <a:rPr lang="en-US" sz="1800" dirty="0">
                <a:ea typeface="Roboto Light" panose="02000000000000000000" pitchFamily="2" charset="0"/>
                <a:cs typeface="+mj-lt"/>
              </a:rPr>
              <a:t>vehicles</a:t>
            </a:r>
            <a:r>
              <a:rPr lang="en-US" sz="1800" dirty="0">
                <a:latin typeface="+mj-lt"/>
                <a:ea typeface="Roboto Light" panose="02000000000000000000" pitchFamily="2" charset="0"/>
                <a:cs typeface="+mj-lt"/>
              </a:rPr>
              <a:t> </a:t>
            </a:r>
            <a:r>
              <a:rPr lang="en-US" sz="1600" dirty="0">
                <a:latin typeface="+mj-lt"/>
                <a:ea typeface="Roboto Light" panose="02000000000000000000" pitchFamily="2" charset="0"/>
                <a:cs typeface="+mj-lt"/>
              </a:rPr>
              <a:t>where doors and windows are kept closed as much as possible</a:t>
            </a:r>
            <a:endParaRPr lang="en-US" sz="1800" dirty="0">
              <a:latin typeface="+mj-lt"/>
              <a:ea typeface="Roboto Light" panose="02000000000000000000" pitchFamily="2" charset="0"/>
              <a:cs typeface="Calibri"/>
            </a:endParaRPr>
          </a:p>
          <a:p>
            <a:pPr algn="l">
              <a:spcAft>
                <a:spcPts val="1800"/>
              </a:spcAft>
            </a:pPr>
            <a:r>
              <a:rPr lang="en-US" sz="1800" dirty="0">
                <a:cs typeface="Calibri"/>
              </a:rPr>
              <a:t>Firefighters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Calibri"/>
              </a:rPr>
              <a:t> </a:t>
            </a:r>
            <a:r>
              <a:rPr lang="en-US" sz="1600" dirty="0">
                <a:latin typeface="+mj-lt"/>
                <a:ea typeface="Roboto Light" panose="02000000000000000000" pitchFamily="2" charset="0"/>
                <a:cs typeface="Calibri"/>
              </a:rPr>
              <a:t>covered by WAC 296-305</a:t>
            </a:r>
            <a:endParaRPr lang="en-US" sz="1800" dirty="0">
              <a:latin typeface="+mj-lt"/>
              <a:ea typeface="Roboto Light" panose="02000000000000000000" pitchFamily="2" charset="0"/>
              <a:cs typeface="Calibri"/>
            </a:endParaRPr>
          </a:p>
          <a:p>
            <a:pPr algn="l">
              <a:spcAft>
                <a:spcPts val="1800"/>
              </a:spcAft>
            </a:pPr>
            <a:r>
              <a:rPr lang="en-US" sz="1800" dirty="0">
                <a:cs typeface="Calibri"/>
              </a:rPr>
              <a:t>Workers performing prescribed burns</a:t>
            </a:r>
          </a:p>
          <a:p>
            <a:pPr algn="l">
              <a:spcAft>
                <a:spcPts val="1200"/>
              </a:spcAft>
            </a:pPr>
            <a:endParaRPr lang="en-US" dirty="0"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DEB32F-B341-327C-C9C7-EFEDFEC812BB}"/>
              </a:ext>
            </a:extLst>
          </p:cNvPr>
          <p:cNvSpPr txBox="1">
            <a:spLocks/>
          </p:cNvSpPr>
          <p:nvPr/>
        </p:nvSpPr>
        <p:spPr>
          <a:xfrm>
            <a:off x="609600" y="716573"/>
            <a:ext cx="8153400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defRPr sz="2800" b="0" i="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r>
              <a:rPr lang="en-US" sz="1400" kern="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WAC 296-820-805 and WAC 296-307-09805</a:t>
            </a:r>
          </a:p>
        </p:txBody>
      </p:sp>
    </p:spTree>
    <p:extLst>
      <p:ext uri="{BB962C8B-B14F-4D97-AF65-F5344CB8AC3E}">
        <p14:creationId xmlns:p14="http://schemas.microsoft.com/office/powerpoint/2010/main" val="429466840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153400" cy="43088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thresholds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007" y="209550"/>
            <a:ext cx="3709217" cy="441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1047750"/>
            <a:ext cx="42672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Clr>
                <a:srgbClr val="093678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cs typeface="Calibri"/>
              </a:rPr>
              <a:t>The wildfire smoke rule is based on 1-hour average PM</a:t>
            </a:r>
            <a:r>
              <a:rPr lang="en-US" baseline="-25000" dirty="0">
                <a:solidFill>
                  <a:schemeClr val="bg1"/>
                </a:solidFill>
                <a:cs typeface="Calibri"/>
              </a:rPr>
              <a:t>2.5</a:t>
            </a:r>
            <a:r>
              <a:rPr lang="en-US" dirty="0">
                <a:solidFill>
                  <a:schemeClr val="bg1"/>
                </a:solidFill>
                <a:cs typeface="Calibri"/>
              </a:rPr>
              <a:t> referred to as “</a:t>
            </a:r>
            <a:r>
              <a:rPr lang="en-US" i="1" dirty="0">
                <a:solidFill>
                  <a:schemeClr val="bg1"/>
                </a:solidFill>
                <a:cs typeface="Calibri"/>
              </a:rPr>
              <a:t>Current PM</a:t>
            </a:r>
            <a:r>
              <a:rPr lang="en-US" i="1" baseline="-25000" dirty="0">
                <a:solidFill>
                  <a:schemeClr val="bg1"/>
                </a:solidFill>
                <a:cs typeface="Calibri"/>
              </a:rPr>
              <a:t>2.5</a:t>
            </a:r>
            <a:r>
              <a:rPr lang="en-US" dirty="0">
                <a:solidFill>
                  <a:schemeClr val="bg1"/>
                </a:solidFill>
                <a:cs typeface="Calibri"/>
              </a:rPr>
              <a:t>”</a:t>
            </a:r>
          </a:p>
          <a:p>
            <a:pPr marL="285750" indent="-285750">
              <a:spcAft>
                <a:spcPts val="1800"/>
              </a:spcAft>
              <a:buClr>
                <a:srgbClr val="093678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a typeface="Roboto Light" panose="02000000000000000000" pitchFamily="2" charset="0"/>
                <a:cs typeface="Calibri"/>
              </a:rPr>
              <a:t>Also allows use of the NowCast AQI for PM</a:t>
            </a:r>
            <a:r>
              <a:rPr lang="en-US" baseline="-25000" dirty="0">
                <a:solidFill>
                  <a:schemeClr val="bg1"/>
                </a:solidFill>
                <a:ea typeface="Roboto Light" panose="02000000000000000000" pitchFamily="2" charset="0"/>
                <a:cs typeface="Calibri"/>
              </a:rPr>
              <a:t>2.5</a:t>
            </a:r>
          </a:p>
        </p:txBody>
      </p:sp>
    </p:spTree>
    <p:extLst>
      <p:ext uri="{BB962C8B-B14F-4D97-AF65-F5344CB8AC3E}">
        <p14:creationId xmlns:p14="http://schemas.microsoft.com/office/powerpoint/2010/main" val="28976383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OSH CP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3BBD6"/>
      </a:accent1>
      <a:accent2>
        <a:srgbClr val="2F5178"/>
      </a:accent2>
      <a:accent3>
        <a:srgbClr val="FFFFFF"/>
      </a:accent3>
      <a:accent4>
        <a:srgbClr val="000000"/>
      </a:accent4>
      <a:accent5>
        <a:srgbClr val="D1D5E4"/>
      </a:accent5>
      <a:accent6>
        <a:srgbClr val="7185B0"/>
      </a:accent6>
      <a:hlink>
        <a:srgbClr val="2F5178"/>
      </a:hlink>
      <a:folHlink>
        <a:srgbClr val="B2B2B2"/>
      </a:folHlink>
    </a:clrScheme>
    <a:fontScheme name="Roboto">
      <a:majorFont>
        <a:latin typeface="Roboto Thin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E2E0CC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EEDE2"/>
        </a:accent5>
        <a:accent6>
          <a:srgbClr val="555555"/>
        </a:accent6>
        <a:hlink>
          <a:srgbClr val="005595"/>
        </a:hlink>
        <a:folHlink>
          <a:srgbClr val="21A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005595"/>
        </a:hlink>
        <a:folHlink>
          <a:srgbClr val="21A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EAEAEA"/>
        </a:accent1>
        <a:accent2>
          <a:srgbClr val="EA6D1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D4621B"/>
        </a:accent6>
        <a:hlink>
          <a:srgbClr val="005595"/>
        </a:hlink>
        <a:folHlink>
          <a:srgbClr val="21A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OSH CP" id="{19872987-18E5-485C-B831-D6D0F085F826}" vid="{E6E5B712-1448-4874-8571-D45EB44805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B54C65696A714FBC295C18B994613D" ma:contentTypeVersion="2" ma:contentTypeDescription="Create a new document." ma:contentTypeScope="" ma:versionID="ec31be6b1cc0e05cd23e85e0357c76e3">
  <xsd:schema xmlns:xsd="http://www.w3.org/2001/XMLSchema" xmlns:xs="http://www.w3.org/2001/XMLSchema" xmlns:p="http://schemas.microsoft.com/office/2006/metadata/properties" xmlns:ns2="05c767b3-ff75-4516-9ee0-68d0ea19d827" targetNamespace="http://schemas.microsoft.com/office/2006/metadata/properties" ma:root="true" ma:fieldsID="6891416e8c4ebf092e8f7dfca623c163" ns2:_="">
    <xsd:import namespace="05c767b3-ff75-4516-9ee0-68d0ea19d8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c767b3-ff75-4516-9ee0-68d0ea19d8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D4A580-FD1B-4CF6-A0F0-021EF3D75D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F205DA-96A4-47A8-82C4-00089DCC0B1B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05c767b3-ff75-4516-9ee0-68d0ea19d82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8A75815-CAEE-4D52-ADC0-CC87DBA287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c767b3-ff75-4516-9ee0-68d0ea19d8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11207</TotalTime>
  <Words>1236</Words>
  <Application>Microsoft Office PowerPoint</Application>
  <PresentationFormat>On-screen Show (16:9)</PresentationFormat>
  <Paragraphs>144</Paragraphs>
  <Slides>32</Slides>
  <Notes>21</Notes>
  <HiddenSlides>6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Roboto Light</vt:lpstr>
      <vt:lpstr>Roboto Thin</vt:lpstr>
      <vt:lpstr>Times New Roman</vt:lpstr>
      <vt:lpstr>Wingdings</vt:lpstr>
      <vt:lpstr>DOSH CP</vt:lpstr>
      <vt:lpstr>PowerPoint Presentation</vt:lpstr>
      <vt:lpstr>Wildfire Smoke Rulemaking</vt:lpstr>
      <vt:lpstr>PM2.5</vt:lpstr>
      <vt:lpstr>The Air Quality Index (AQI)</vt:lpstr>
      <vt:lpstr>The Air Quality Index (AQI)</vt:lpstr>
      <vt:lpstr>PowerPoint Presentation</vt:lpstr>
      <vt:lpstr>PowerPoint Presentation</vt:lpstr>
      <vt:lpstr>Who is covered by the rule?</vt:lpstr>
      <vt:lpstr>PM2.5 thresholds</vt:lpstr>
      <vt:lpstr>AQI updates</vt:lpstr>
      <vt:lpstr>Identification of harmful exposures</vt:lpstr>
      <vt:lpstr>PM2.5 public data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Exposure controls</vt:lpstr>
      <vt:lpstr>Exposure controls</vt:lpstr>
      <vt:lpstr>Respiratory protection</vt:lpstr>
      <vt:lpstr>Respiratory protection</vt:lpstr>
      <vt:lpstr>Respiratory protection</vt:lpstr>
      <vt:lpstr>Respiratory protection</vt:lpstr>
      <vt:lpstr>Respiratory protection</vt:lpstr>
      <vt:lpstr>PowerPoint Presentation</vt:lpstr>
      <vt:lpstr>Exposure symptom response</vt:lpstr>
      <vt:lpstr>Beyond minimum requirements </vt:lpstr>
      <vt:lpstr>Wildfire smoke dose model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DOSH Technical Services Powerpoint Theme</dc:title>
  <dc:subject>PowerPoint template: This simplified template allows more control over placement of photos and text.</dc:subject>
  <dc:creator>Chris Pyke</dc:creator>
  <cp:lastModifiedBy>Kathy Strange</cp:lastModifiedBy>
  <cp:revision>1270</cp:revision>
  <dcterms:created xsi:type="dcterms:W3CDTF">2022-02-17T19:29:51Z</dcterms:created>
  <dcterms:modified xsi:type="dcterms:W3CDTF">2024-07-17T15:56:16Z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2022-01-27T00:00:00Z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2022-02-17T00:00:00Z</vt:filetime>
  </property>
  <property fmtid="{D5CDD505-2E9C-101B-9397-08002B2CF9AE}" pid="5" name="ContentTypeId">
    <vt:lpwstr>0x01010044B54C65696A714FBC295C18B994613D</vt:lpwstr>
  </property>
  <property fmtid="{D5CDD505-2E9C-101B-9397-08002B2CF9AE}" pid="6" name="_dlc_DocIdItemGuid">
    <vt:lpwstr>14bad7ea-210d-4e19-a7eb-71d8bdb73709</vt:lpwstr>
  </property>
</Properties>
</file>