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629" r:id="rId5"/>
    <p:sldId id="849" r:id="rId6"/>
    <p:sldId id="850" r:id="rId7"/>
    <p:sldId id="647" r:id="rId8"/>
    <p:sldId id="728" r:id="rId9"/>
    <p:sldId id="851" r:id="rId10"/>
    <p:sldId id="819" r:id="rId11"/>
    <p:sldId id="853" r:id="rId12"/>
    <p:sldId id="700" r:id="rId13"/>
    <p:sldId id="855" r:id="rId14"/>
    <p:sldId id="856" r:id="rId15"/>
    <p:sldId id="854" r:id="rId16"/>
    <p:sldId id="826" r:id="rId17"/>
    <p:sldId id="75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53FE50-8014-2F12-FA3F-614AEBCEF3C0}" name="Doubleday, Annie B (DOH)" initials="DAB(" userId="S::Ann.Doubleday@doh.wa.gov::ea0beb75-ae5d-4ed2-827d-4da5ac34d1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9BB"/>
    <a:srgbClr val="FFCC00"/>
    <a:srgbClr val="349D96"/>
    <a:srgbClr val="A0A0A0"/>
    <a:srgbClr val="E8E8E8"/>
    <a:srgbClr val="99CCFF"/>
    <a:srgbClr val="E6E6E6"/>
    <a:srgbClr val="ECECEC"/>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B5E97-085A-4D95-BFE6-E46F726BFAD8}" v="34" dt="2024-07-11T15:23:51.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3" autoAdjust="0"/>
    <p:restoredTop sz="83040" autoAdjust="0"/>
  </p:normalViewPr>
  <p:slideViewPr>
    <p:cSldViewPr snapToGrid="0">
      <p:cViewPr varScale="1">
        <p:scale>
          <a:sx n="71" d="100"/>
          <a:sy n="71" d="100"/>
        </p:scale>
        <p:origin x="624" y="58"/>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36682"/>
    </p:cViewPr>
  </p:sorterViewPr>
  <p:notesViewPr>
    <p:cSldViewPr snapToGrid="0">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bleday, Annie B (DOH)" userId="ea0beb75-ae5d-4ed2-827d-4da5ac34d1df" providerId="ADAL" clId="{331064EA-33B0-4EE0-9AD1-32B6E73DBF8B}"/>
    <pc:docChg chg="delSld">
      <pc:chgData name="Doubleday, Annie B (DOH)" userId="ea0beb75-ae5d-4ed2-827d-4da5ac34d1df" providerId="ADAL" clId="{331064EA-33B0-4EE0-9AD1-32B6E73DBF8B}" dt="2024-07-11T16:47:24.143" v="1" actId="47"/>
      <pc:docMkLst>
        <pc:docMk/>
      </pc:docMkLst>
      <pc:sldChg chg="del">
        <pc:chgData name="Doubleday, Annie B (DOH)" userId="ea0beb75-ae5d-4ed2-827d-4da5ac34d1df" providerId="ADAL" clId="{331064EA-33B0-4EE0-9AD1-32B6E73DBF8B}" dt="2024-07-11T16:47:20.067" v="0" actId="47"/>
        <pc:sldMkLst>
          <pc:docMk/>
          <pc:sldMk cId="1626710276" sldId="818"/>
        </pc:sldMkLst>
      </pc:sldChg>
      <pc:sldChg chg="del">
        <pc:chgData name="Doubleday, Annie B (DOH)" userId="ea0beb75-ae5d-4ed2-827d-4da5ac34d1df" providerId="ADAL" clId="{331064EA-33B0-4EE0-9AD1-32B6E73DBF8B}" dt="2024-07-11T16:47:24.143" v="1" actId="47"/>
        <pc:sldMkLst>
          <pc:docMk/>
          <pc:sldMk cId="867648184" sldId="8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7/11/2024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dirty="0"/>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7/11/2024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dirty="0"/>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dirty="0"/>
          </a:p>
        </p:txBody>
      </p:sp>
    </p:spTree>
    <p:extLst>
      <p:ext uri="{BB962C8B-B14F-4D97-AF65-F5344CB8AC3E}">
        <p14:creationId xmlns:p14="http://schemas.microsoft.com/office/powerpoint/2010/main" val="2057250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Additional factors to consider for cancelling outdoor events and activities (p.2 of closures guidance) </a:t>
            </a:r>
          </a:p>
        </p:txBody>
      </p:sp>
      <p:sp>
        <p:nvSpPr>
          <p:cNvPr id="4" name="Slide Number Placeholder 3"/>
          <p:cNvSpPr>
            <a:spLocks noGrp="1"/>
          </p:cNvSpPr>
          <p:nvPr>
            <p:ph type="sldNum" sz="quarter" idx="5"/>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360446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Additional factors to consider for closing school (p.2 of closures guidance) </a:t>
            </a:r>
          </a:p>
          <a:p>
            <a:pPr marL="171450" indent="-171450">
              <a:buFontTx/>
              <a:buChar char="-"/>
            </a:pPr>
            <a:r>
              <a:rPr lang="en-US" b="0" dirty="0"/>
              <a:t>This one is hard. We know that students’ homes may not be cleaner than the school environment </a:t>
            </a:r>
          </a:p>
        </p:txBody>
      </p:sp>
      <p:sp>
        <p:nvSpPr>
          <p:cNvPr id="4" name="Slide Number Placeholder 3"/>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93095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guidance shows more in depth the action levels for outdoor children and youth activities</a:t>
            </a:r>
          </a:p>
          <a:p>
            <a:pPr marL="171450" indent="-171450">
              <a:buFontTx/>
              <a:buChar char="-"/>
            </a:pPr>
            <a:r>
              <a:rPr lang="en-US" dirty="0"/>
              <a:t>Guidance for children and youth activities by </a:t>
            </a:r>
            <a:r>
              <a:rPr lang="en-US" b="1" dirty="0"/>
              <a:t>activity duration and AQI. </a:t>
            </a:r>
            <a:r>
              <a:rPr lang="en-US" b="0" dirty="0"/>
              <a:t>This guidance gets at both activity duration, activity intensity, and level of PM2.5. </a:t>
            </a:r>
            <a:endParaRPr lang="en-US" b="1" dirty="0"/>
          </a:p>
          <a:p>
            <a:pPr marL="171450" indent="-171450">
              <a:buFontTx/>
              <a:buChar char="-"/>
            </a:pPr>
            <a:r>
              <a:rPr lang="en-US" b="0" dirty="0"/>
              <a:t>For activities 1 hour or less, we recommend allowing children and youth with health conditions to opt out or stay indoors with AQI is moderate. At USG, we recommend limiting activity for all children to more moderate activities, and at Unhealthy and above, we recommend cancelling outdoor activities and/or moving to an area with cleaner air, either indoors or elsewhere. </a:t>
            </a:r>
          </a:p>
          <a:p>
            <a:pPr marL="171450" indent="-171450">
              <a:buFontTx/>
              <a:buChar char="-"/>
            </a:pPr>
            <a:r>
              <a:rPr lang="en-US" b="0" dirty="0"/>
              <a:t>For outdoor activities 1-4 hours, we recommend allowing children/youth with health conditions to opt out when the AQI is Moderate. If USG, we recommend limiting activity to light intensity, and cancelling at Unhealthy</a:t>
            </a:r>
          </a:p>
          <a:p>
            <a:pPr marL="171450" indent="-171450">
              <a:buFontTx/>
              <a:buChar char="-"/>
            </a:pPr>
            <a:r>
              <a:rPr lang="en-US" b="0" dirty="0"/>
              <a:t>For activities longer than 4 hours, we recommend moving children/youth with health conditions to an area with cleaner air if needed, and limiting activity to light intensity at USG </a:t>
            </a:r>
          </a:p>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12</a:t>
            </a:fld>
            <a:endParaRPr lang="en-US" dirty="0"/>
          </a:p>
        </p:txBody>
      </p:sp>
    </p:spTree>
    <p:extLst>
      <p:ext uri="{BB962C8B-B14F-4D97-AF65-F5344CB8AC3E}">
        <p14:creationId xmlns:p14="http://schemas.microsoft.com/office/powerpoint/2010/main" val="299629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have newly developed guidance on Portable Air Cleaners to help understand what they are and how to select one. There are a lot of products on the market with technologies that are harmful to health, so this guidance helps weed through all of that. </a:t>
            </a:r>
          </a:p>
          <a:p>
            <a:pPr marL="171450" indent="-171450">
              <a:buFontTx/>
              <a:buChar char="-"/>
            </a:pPr>
            <a:r>
              <a:rPr lang="en-US" dirty="0"/>
              <a:t>Reminder to get your portable air cleaners or box fan filters now before smoke comes, or to replace your filters if you haven’t done so in a while!</a:t>
            </a:r>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dirty="0"/>
          </a:p>
        </p:txBody>
      </p:sp>
    </p:spTree>
    <p:extLst>
      <p:ext uri="{BB962C8B-B14F-4D97-AF65-F5344CB8AC3E}">
        <p14:creationId xmlns:p14="http://schemas.microsoft.com/office/powerpoint/2010/main" val="387652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62913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The symptoms from exposure can range </a:t>
            </a:r>
            <a:r>
              <a:rPr lang="en-US" dirty="0"/>
              <a:t>from minor (such as eye, nose, and throat irritation) to headaches, wheezing, coughing, and shortness of breath, to more serious like exacerbations of pre-existing conditions such as lung and heart diseases, to even an increased risk of all-cause mortality</a:t>
            </a:r>
            <a:r>
              <a:rPr lang="en-US" baseline="0" dirty="0">
                <a:solidFill>
                  <a:srgbClr val="FF0000"/>
                </a:solidFill>
              </a:rPr>
              <a:t>. </a:t>
            </a:r>
            <a:r>
              <a:rPr lang="en-US" dirty="0"/>
              <a:t>Most of these are associated with short term exposures to smoke and health effects of long-term exposure are relatively unknown. </a:t>
            </a:r>
            <a:endParaRPr lang="en-US" strike="sngStrike" baseline="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F04ECD02-949C-45B8-BBBC-86F93466B1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44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can be at increased risk due to health status, life stage, lack of access to resources or health care, or environmental injustices that most seriously harm people of color. As a result, people with heart or lung disease, people younger than 18 and older than 65, pregnant people, outdoor workers, people of color, Tribal and indigenous people, or people with low income are some of those especially sensitive to smoke.</a:t>
            </a:r>
          </a:p>
          <a:p>
            <a:endParaRPr lang="en-US" dirty="0">
              <a:solidFill>
                <a:schemeClr val="tx1"/>
              </a:solidFill>
            </a:endParaRPr>
          </a:p>
          <a:p>
            <a:pPr defTabSz="948507">
              <a:defRPr/>
            </a:pPr>
            <a:r>
              <a:rPr lang="en-US" dirty="0">
                <a:solidFill>
                  <a:schemeClr val="tx1"/>
                </a:solidFill>
              </a:rPr>
              <a:t>As we learn more about health impacts of PM2.5, this list is growing. </a:t>
            </a:r>
          </a:p>
          <a:p>
            <a:pPr defTabSz="948507">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7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solidFill>
                  <a:schemeClr val="tx1"/>
                </a:solidFill>
              </a:rPr>
              <a:t>These are our best practices for individuals to reduce exposures during wildfire smoke events. These are tips that we hope everyone will learn and apply during wildfire smoke events.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7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Smoke from fires webpage, includes info for several FAQs about smoke. Geared more toward general public</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6BF37F4-2225-43B0-863D-FE3C4A3AA51C}" type="slidenum">
              <a:rPr lang="en-US" smtClean="0"/>
              <a:t>5</a:t>
            </a:fld>
            <a:endParaRPr lang="en-US"/>
          </a:p>
        </p:txBody>
      </p:sp>
    </p:spTree>
    <p:extLst>
      <p:ext uri="{BB962C8B-B14F-4D97-AF65-F5344CB8AC3E}">
        <p14:creationId xmlns:p14="http://schemas.microsoft.com/office/powerpoint/2010/main" val="102791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Smoke from Fires partner toolkit. Geared more toward partners </a:t>
            </a:r>
          </a:p>
          <a:p>
            <a:pPr marL="171450" indent="-171450">
              <a:buFontTx/>
              <a:buChar char="-"/>
            </a:pPr>
            <a:r>
              <a:rPr lang="en-US" dirty="0"/>
              <a:t>Includes all of our guidance documents for what to do at different levels of air quality</a:t>
            </a:r>
          </a:p>
          <a:p>
            <a:pPr marL="171450" indent="-171450">
              <a:buFontTx/>
              <a:buChar char="-"/>
            </a:pPr>
            <a:r>
              <a:rPr lang="en-US" dirty="0"/>
              <a:t>Note: update coming soon to WFS and COVID overlap guidance; making it more general to include other respiratory viruses</a:t>
            </a:r>
          </a:p>
        </p:txBody>
      </p:sp>
      <p:sp>
        <p:nvSpPr>
          <p:cNvPr id="4" name="Slide Number Placeholder 3"/>
          <p:cNvSpPr>
            <a:spLocks noGrp="1"/>
          </p:cNvSpPr>
          <p:nvPr>
            <p:ph type="sldNum" sz="quarter" idx="5"/>
          </p:nvPr>
        </p:nvSpPr>
        <p:spPr/>
        <p:txBody>
          <a:bodyPr/>
          <a:lstStyle/>
          <a:p>
            <a:fld id="{7204FE9C-24EC-442B-850F-65B0BA925E10}" type="slidenum">
              <a:rPr lang="en-US" smtClean="0"/>
              <a:t>6</a:t>
            </a:fld>
            <a:endParaRPr lang="en-US" dirty="0"/>
          </a:p>
        </p:txBody>
      </p:sp>
    </p:spTree>
    <p:extLst>
      <p:ext uri="{BB962C8B-B14F-4D97-AF65-F5344CB8AC3E}">
        <p14:creationId xmlns:p14="http://schemas.microsoft.com/office/powerpoint/2010/main" val="151571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of our general pieces of guidance is the Washington Air Quality Guide for Particle Pollution catered toward the public</a:t>
            </a:r>
          </a:p>
          <a:p>
            <a:pPr marL="171450" indent="-171450">
              <a:buFontTx/>
              <a:buChar char="-"/>
            </a:pPr>
            <a:r>
              <a:rPr lang="en-US" dirty="0"/>
              <a:t>We provide guidance using the Air Quality Index (AQI), which reports the level of air quality and health concern across six categories</a:t>
            </a:r>
          </a:p>
          <a:p>
            <a:pPr marL="171450" indent="-171450">
              <a:buFontTx/>
              <a:buChar char="-"/>
            </a:pPr>
            <a:r>
              <a:rPr lang="en-US" dirty="0"/>
              <a:t>For more sensitive populations, we recommend people start to take steps to reduce exposure when the AQI is in the Moderate and above range, and especially when it is USG and above. </a:t>
            </a:r>
          </a:p>
        </p:txBody>
      </p:sp>
      <p:sp>
        <p:nvSpPr>
          <p:cNvPr id="4" name="Slide Number Placeholder 3"/>
          <p:cNvSpPr>
            <a:spLocks noGrp="1"/>
          </p:cNvSpPr>
          <p:nvPr>
            <p:ph type="sldNum" sz="quarter" idx="5"/>
          </p:nvPr>
        </p:nvSpPr>
        <p:spPr/>
        <p:txBody>
          <a:bodyPr/>
          <a:lstStyle/>
          <a:p>
            <a:fld id="{36B8392B-F386-488E-8139-55D7E78CD100}" type="slidenum">
              <a:rPr lang="en-US" smtClean="0"/>
              <a:t>7</a:t>
            </a:fld>
            <a:endParaRPr lang="en-US"/>
          </a:p>
        </p:txBody>
      </p:sp>
    </p:spTree>
    <p:extLst>
      <p:ext uri="{BB962C8B-B14F-4D97-AF65-F5344CB8AC3E}">
        <p14:creationId xmlns:p14="http://schemas.microsoft.com/office/powerpoint/2010/main" val="4429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guidance is for general Public Health Actions for Wildfire smoke events, also shown by AQI category. </a:t>
            </a:r>
          </a:p>
          <a:p>
            <a:pPr marL="171450" indent="-171450">
              <a:buFontTx/>
              <a:buChar char="-"/>
            </a:pPr>
            <a:r>
              <a:rPr lang="en-US" dirty="0"/>
              <a:t>This guidance is catered toward partners rather than general public, though can be helpful. Links to other guidance documents, and helps point to when other guidance should be used, for example the children/youth activities guide, and the new LNI smoke rule for outdoor workers </a:t>
            </a:r>
          </a:p>
          <a:p>
            <a:pPr marL="171450" indent="-171450">
              <a:buFontTx/>
              <a:buChar char="-"/>
            </a:pPr>
            <a:r>
              <a:rPr lang="en-US" dirty="0"/>
              <a:t>Additionally, the EPA changed a couple of the AQI breakpoints in May. This means we will see more hours and days in the Moderate (yellow) category, and during WFS events, more hours and days in the Very Unhealthy and Hazardous categories. </a:t>
            </a:r>
          </a:p>
        </p:txBody>
      </p:sp>
      <p:sp>
        <p:nvSpPr>
          <p:cNvPr id="4" name="Slide Number Placeholder 3"/>
          <p:cNvSpPr>
            <a:spLocks noGrp="1"/>
          </p:cNvSpPr>
          <p:nvPr>
            <p:ph type="sldNum" sz="quarter" idx="5"/>
          </p:nvPr>
        </p:nvSpPr>
        <p:spPr/>
        <p:txBody>
          <a:bodyPr/>
          <a:lstStyle/>
          <a:p>
            <a:fld id="{201CB648-EADD-4314-B0E5-5A094B82053F}" type="slidenum">
              <a:rPr lang="en-US" smtClean="0"/>
              <a:t>8</a:t>
            </a:fld>
            <a:endParaRPr lang="en-US"/>
          </a:p>
        </p:txBody>
      </p:sp>
    </p:spTree>
    <p:extLst>
      <p:ext uri="{BB962C8B-B14F-4D97-AF65-F5344CB8AC3E}">
        <p14:creationId xmlns:p14="http://schemas.microsoft.com/office/powerpoint/2010/main" val="213595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This slide shows our recommended action levels for cancelling outdoor events and activities and closing schools. </a:t>
            </a:r>
          </a:p>
          <a:p>
            <a:pPr marL="171450" indent="-171450">
              <a:buFontTx/>
              <a:buChar char="-"/>
            </a:pPr>
            <a:r>
              <a:rPr lang="en-US" b="0" dirty="0"/>
              <a:t>At USG: We recommend that children and youth outdoor activities be shorter or to limit intensity, move to safer area, or consider cancelling depending on activity length. </a:t>
            </a:r>
          </a:p>
          <a:p>
            <a:pPr marL="171450" indent="-171450">
              <a:buFontTx/>
              <a:buChar char="-"/>
            </a:pPr>
            <a:r>
              <a:rPr lang="en-US" b="0" dirty="0"/>
              <a:t>At Unhealthy: We recommend cancelling children and youth outdoor activities, and to consider cancelling outdoor public events and activities </a:t>
            </a:r>
          </a:p>
          <a:p>
            <a:pPr marL="171450" indent="-171450">
              <a:buFontTx/>
              <a:buChar char="-"/>
            </a:pPr>
            <a:r>
              <a:rPr lang="en-US" b="0" dirty="0"/>
              <a:t>At Very Unhealthy: cancel outdoor public events and activities; and discuss school closures if indoor PM2.5 levels are this high </a:t>
            </a:r>
          </a:p>
          <a:p>
            <a:pPr marL="628650" lvl="1" indent="-171450">
              <a:buFontTx/>
              <a:buChar char="-"/>
            </a:pPr>
            <a:r>
              <a:rPr lang="en-US" b="0" dirty="0"/>
              <a:t>Note that the indoor PM2.5 concentration for discussion school closures lowered from 150 to 125.5 ug/m3. This is based on changes to the AQI that EPA made that went into effect in May. </a:t>
            </a:r>
          </a:p>
          <a:p>
            <a:pPr marL="171450" indent="-171450">
              <a:buFontTx/>
              <a:buChar char="-"/>
            </a:pPr>
            <a:r>
              <a:rPr lang="en-US" b="0" dirty="0"/>
              <a:t>This document is long and is meant for health officials but contains additional information to help guide in decision-making around closures. </a:t>
            </a:r>
          </a:p>
        </p:txBody>
      </p:sp>
      <p:sp>
        <p:nvSpPr>
          <p:cNvPr id="4" name="Slide Number Placeholder 3"/>
          <p:cNvSpPr>
            <a:spLocks noGrp="1"/>
          </p:cNvSpPr>
          <p:nvPr>
            <p:ph type="sldNum" sz="quarter" idx="5"/>
          </p:nvPr>
        </p:nvSpPr>
        <p:spPr/>
        <p:txBody>
          <a:bodyPr/>
          <a:lstStyle/>
          <a:p>
            <a:fld id="{7204FE9C-24EC-442B-850F-65B0BA925E10}" type="slidenum">
              <a:rPr lang="en-US" smtClean="0"/>
              <a:t>9</a:t>
            </a:fld>
            <a:endParaRPr lang="en-US"/>
          </a:p>
        </p:txBody>
      </p:sp>
    </p:spTree>
    <p:extLst>
      <p:ext uri="{BB962C8B-B14F-4D97-AF65-F5344CB8AC3E}">
        <p14:creationId xmlns:p14="http://schemas.microsoft.com/office/powerpoint/2010/main" val="3898334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3" name="Picture 2">
            <a:extLst>
              <a:ext uri="{FF2B5EF4-FFF2-40B4-BE49-F238E27FC236}">
                <a16:creationId xmlns:a16="http://schemas.microsoft.com/office/drawing/2014/main" id="{DA4321E3-61F0-CDFE-F1E1-44E8F50229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5" name="Text Placeholder 9">
            <a:extLst>
              <a:ext uri="{FF2B5EF4-FFF2-40B4-BE49-F238E27FC236}">
                <a16:creationId xmlns:a16="http://schemas.microsoft.com/office/drawing/2014/main" id="{F8C3A047-63F8-91BC-0BD2-53A4EDD10F1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6" name="Title 3">
            <a:extLst>
              <a:ext uri="{FF2B5EF4-FFF2-40B4-BE49-F238E27FC236}">
                <a16:creationId xmlns:a16="http://schemas.microsoft.com/office/drawing/2014/main" id="{7BDBF436-C6EC-CE64-FD94-1AAD71D9A4EE}"/>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3352617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5763752" y="1699837"/>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161679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2034823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748066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dirty="0"/>
              <a:t>Presenters 3</a:t>
            </a:r>
          </a:p>
        </p:txBody>
      </p:sp>
    </p:spTree>
    <p:extLst>
      <p:ext uri="{BB962C8B-B14F-4D97-AF65-F5344CB8AC3E}">
        <p14:creationId xmlns:p14="http://schemas.microsoft.com/office/powerpoint/2010/main" val="128236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18463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a:t>
            </a:r>
            <a:r>
              <a:rPr lang="en-US" sz="1800" baseline="0" dirty="0">
                <a:solidFill>
                  <a:srgbClr val="2699BB"/>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4123846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786" y="4107845"/>
            <a:ext cx="3109356"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8679557" y="4107845"/>
            <a:ext cx="2809050"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399054" y="4107845"/>
            <a:ext cx="2821966"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402198" y="1487830"/>
            <a:ext cx="2389363" cy="175432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5042510" y="1487830"/>
            <a:ext cx="2900048"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8675809" y="1487830"/>
            <a:ext cx="2812798"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p:cNvSpPr/>
          <p:nvPr/>
        </p:nvSpPr>
        <p:spPr>
          <a:xfrm>
            <a:off x="888977"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37" name="Oval 36"/>
          <p:cNvSpPr/>
          <p:nvPr/>
        </p:nvSpPr>
        <p:spPr>
          <a:xfrm>
            <a:off x="8153413" y="165108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349D96"/>
              </a:solidFill>
            </a:endParaRPr>
          </a:p>
        </p:txBody>
      </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dirty="0"/>
              <a:t>DOH Strategic Plan</a:t>
            </a:r>
          </a:p>
        </p:txBody>
      </p:sp>
      <p:sp>
        <p:nvSpPr>
          <p:cNvPr id="3" name="Oval 2">
            <a:extLst>
              <a:ext uri="{FF2B5EF4-FFF2-40B4-BE49-F238E27FC236}">
                <a16:creationId xmlns:a16="http://schemas.microsoft.com/office/drawing/2014/main" id="{2F451CED-C452-E27D-020B-16FEBBA6F2B9}"/>
              </a:ext>
            </a:extLst>
          </p:cNvPr>
          <p:cNvSpPr/>
          <p:nvPr/>
        </p:nvSpPr>
        <p:spPr>
          <a:xfrm>
            <a:off x="4508490"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4" name="Oval 3">
            <a:extLst>
              <a:ext uri="{FF2B5EF4-FFF2-40B4-BE49-F238E27FC236}">
                <a16:creationId xmlns:a16="http://schemas.microsoft.com/office/drawing/2014/main" id="{3747D025-EE52-49F7-DE44-C378F29C3E6B}"/>
              </a:ext>
            </a:extLst>
          </p:cNvPr>
          <p:cNvSpPr/>
          <p:nvPr/>
        </p:nvSpPr>
        <p:spPr>
          <a:xfrm>
            <a:off x="8148316"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5" name="Oval 4">
            <a:extLst>
              <a:ext uri="{FF2B5EF4-FFF2-40B4-BE49-F238E27FC236}">
                <a16:creationId xmlns:a16="http://schemas.microsoft.com/office/drawing/2014/main" id="{B641F315-1AC5-4479-CA19-F1FC935177A5}"/>
              </a:ext>
            </a:extLst>
          </p:cNvPr>
          <p:cNvSpPr/>
          <p:nvPr/>
        </p:nvSpPr>
        <p:spPr>
          <a:xfrm>
            <a:off x="888977" y="416163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6" name="Oval 5">
            <a:extLst>
              <a:ext uri="{FF2B5EF4-FFF2-40B4-BE49-F238E27FC236}">
                <a16:creationId xmlns:a16="http://schemas.microsoft.com/office/drawing/2014/main" id="{E4F8C32E-FEA4-236F-6E88-64C0A27BEB84}"/>
              </a:ext>
            </a:extLst>
          </p:cNvPr>
          <p:cNvSpPr/>
          <p:nvPr/>
        </p:nvSpPr>
        <p:spPr>
          <a:xfrm>
            <a:off x="4506293"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7" name="Oval 6">
            <a:extLst>
              <a:ext uri="{FF2B5EF4-FFF2-40B4-BE49-F238E27FC236}">
                <a16:creationId xmlns:a16="http://schemas.microsoft.com/office/drawing/2014/main" id="{CC43CDDB-16A4-71BE-006B-473101DFF126}"/>
              </a:ext>
            </a:extLst>
          </p:cNvPr>
          <p:cNvSpPr/>
          <p:nvPr/>
        </p:nvSpPr>
        <p:spPr>
          <a:xfrm>
            <a:off x="8159142"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Tree>
    <p:extLst>
      <p:ext uri="{BB962C8B-B14F-4D97-AF65-F5344CB8AC3E}">
        <p14:creationId xmlns:p14="http://schemas.microsoft.com/office/powerpoint/2010/main" val="350693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a:t>
            </a:r>
            <a:r>
              <a:rPr lang="en-US" sz="1800" baseline="0" dirty="0">
                <a:solidFill>
                  <a:srgbClr val="2699BB"/>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3208812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a:t>
            </a:r>
            <a:r>
              <a:rPr lang="en-US" sz="1800" baseline="0" dirty="0">
                <a:solidFill>
                  <a:srgbClr val="2699BB"/>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31220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2699BB"/>
              </a:buClr>
              <a:defRPr sz="2200" baseline="0">
                <a:solidFill>
                  <a:schemeClr val="tx1"/>
                </a:solidFill>
                <a:latin typeface="+mn-lt"/>
              </a:defRPr>
            </a:lvl1pPr>
            <a:lvl2pPr>
              <a:buClr>
                <a:srgbClr val="2699BB"/>
              </a:buClr>
              <a:defRPr sz="2200">
                <a:solidFill>
                  <a:schemeClr val="tx1"/>
                </a:solidFill>
                <a:latin typeface="+mn-lt"/>
              </a:defRPr>
            </a:lvl2pPr>
            <a:lvl3pPr>
              <a:buClr>
                <a:srgbClr val="2699BB"/>
              </a:buClr>
              <a:defRPr sz="2000">
                <a:solidFill>
                  <a:schemeClr val="tx1"/>
                </a:solidFill>
                <a:latin typeface="+mn-lt"/>
              </a:defRPr>
            </a:lvl3pPr>
            <a:lvl4pPr>
              <a:buClr>
                <a:srgbClr val="2699BB"/>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2267716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13" name="Picture 12" descr="Photo of the Seattle skyline with Space Needle in foreground and Mount Rainier in the background."/>
          <p:cNvPicPr>
            <a:picLocks noChangeAspect="1"/>
          </p:cNvPicPr>
          <p:nvPr userDrawn="1"/>
        </p:nvPicPr>
        <p:blipFill rotWithShape="1">
          <a:blip r:embed="rId2">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pic>
        <p:nvPicPr>
          <p:cNvPr id="2" name="Picture 1">
            <a:extLst>
              <a:ext uri="{FF2B5EF4-FFF2-40B4-BE49-F238E27FC236}">
                <a16:creationId xmlns:a16="http://schemas.microsoft.com/office/drawing/2014/main" id="{E4F9FDC6-C3FC-7CD3-1153-CD516B189E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42542D7-D64B-4CFA-F60D-1747E11B28A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0C2AE6F5-BA6F-E7D6-7601-3637B6168D9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14627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835135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a:t>
            </a:r>
            <a:r>
              <a:rPr lang="en-US" sz="1800" baseline="0" dirty="0">
                <a:solidFill>
                  <a:srgbClr val="2699BB"/>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2775451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2496566"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Oval 16"/>
          <p:cNvSpPr/>
          <p:nvPr/>
        </p:nvSpPr>
        <p:spPr>
          <a:xfrm>
            <a:off x="5688064"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1" name="Oval 20"/>
          <p:cNvSpPr/>
          <p:nvPr/>
        </p:nvSpPr>
        <p:spPr>
          <a:xfrm>
            <a:off x="8927312" y="1614127"/>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a:t>
            </a:r>
            <a:r>
              <a:rPr lang="en-US" sz="1800" baseline="0" dirty="0">
                <a:solidFill>
                  <a:srgbClr val="2699BB"/>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1223033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4468"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2019: 7,546,410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185" name="Freeform 26"/>
          <p:cNvSpPr>
            <a:spLocks/>
          </p:cNvSpPr>
          <p:nvPr/>
        </p:nvSpPr>
        <p:spPr bwMode="auto">
          <a:xfrm>
            <a:off x="3026882" y="2598471"/>
            <a:ext cx="1442899" cy="723294"/>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5982022" y="3982630"/>
            <a:ext cx="1386835" cy="755274"/>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7874905" y="5047016"/>
            <a:ext cx="566538" cy="650205"/>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5478925" y="4748562"/>
            <a:ext cx="947179" cy="1230365"/>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4204217" y="2266516"/>
            <a:ext cx="1271757" cy="1767886"/>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769585" y="2385289"/>
            <a:ext cx="1766003" cy="782682"/>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565094" y="5662199"/>
            <a:ext cx="554734" cy="70654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7094440" y="4858198"/>
            <a:ext cx="666862" cy="855773"/>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156420" y="5194720"/>
            <a:ext cx="979637" cy="750707"/>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5030415" y="2794901"/>
            <a:ext cx="1304217" cy="1289751"/>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6408400" y="1608697"/>
            <a:ext cx="728827" cy="1604955"/>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5897926" y="4710494"/>
            <a:ext cx="1243727" cy="772023"/>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7470658" y="4733336"/>
            <a:ext cx="634404" cy="971501"/>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5312259" y="3050720"/>
            <a:ext cx="1041602" cy="1848591"/>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104491" y="3579107"/>
            <a:ext cx="1146352" cy="1059820"/>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928325" y="3569972"/>
            <a:ext cx="1507815" cy="1174022"/>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755708" y="5694174"/>
            <a:ext cx="1742397" cy="606045"/>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026589" y="4631311"/>
            <a:ext cx="1991733" cy="59538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6333156" y="3049198"/>
            <a:ext cx="1150779" cy="963885"/>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4488961" y="1620879"/>
            <a:ext cx="1959275" cy="1460295"/>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7585735" y="1561493"/>
            <a:ext cx="604896" cy="1327819"/>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05076" y="5212994"/>
            <a:ext cx="745054" cy="11542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7454429" y="2867992"/>
            <a:ext cx="796693" cy="1110069"/>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6886416" y="1576721"/>
            <a:ext cx="923574" cy="1679569"/>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206582" y="4099881"/>
            <a:ext cx="973736" cy="596909"/>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6319878" y="4897789"/>
            <a:ext cx="1048979" cy="84359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7088540" y="3949129"/>
            <a:ext cx="1214219" cy="1152705"/>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844228" y="4270426"/>
            <a:ext cx="1653875" cy="1434409"/>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684600" y="2440106"/>
            <a:ext cx="393920" cy="709590"/>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2905904" y="2639584"/>
            <a:ext cx="172618" cy="301501"/>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874335" y="2819267"/>
            <a:ext cx="1945995" cy="814660"/>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693452" y="2889311"/>
            <a:ext cx="72292" cy="120296"/>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523784" y="2822312"/>
            <a:ext cx="45736" cy="45682"/>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398380" y="3081174"/>
            <a:ext cx="556210" cy="735477"/>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839512" y="3378106"/>
            <a:ext cx="95898" cy="194909"/>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2920656" y="3620221"/>
            <a:ext cx="44260" cy="48727"/>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1300713" y="4606948"/>
            <a:ext cx="730302" cy="762886"/>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1402514" y="5010470"/>
            <a:ext cx="60490" cy="120296"/>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681648" y="4116629"/>
            <a:ext cx="64916" cy="85272"/>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709680" y="3941516"/>
            <a:ext cx="1301265" cy="817704"/>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604928" y="3805994"/>
            <a:ext cx="286218" cy="327386"/>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700828" y="4070947"/>
            <a:ext cx="78194" cy="59386"/>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447068" y="2182766"/>
            <a:ext cx="118030" cy="6395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281826" y="2144698"/>
            <a:ext cx="227204" cy="242114"/>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523784" y="2213220"/>
            <a:ext cx="149010" cy="207090"/>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630010" y="2169061"/>
            <a:ext cx="63440" cy="7765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435264" y="2006130"/>
            <a:ext cx="292120" cy="1751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640336" y="2264994"/>
            <a:ext cx="51638" cy="50251"/>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749514" y="2115766"/>
            <a:ext cx="1928291" cy="49945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accent4"/>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799676" y="2190380"/>
            <a:ext cx="81146" cy="7765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714106" y="2155355"/>
            <a:ext cx="75244" cy="79181"/>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1945444" y="5442926"/>
            <a:ext cx="91472" cy="80705"/>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1653324" y="5177972"/>
            <a:ext cx="514900" cy="345658"/>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660994" y="1623925"/>
            <a:ext cx="2050745" cy="500977"/>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752466" y="1975674"/>
            <a:ext cx="109178" cy="14313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824758" y="2025925"/>
            <a:ext cx="44260" cy="47204"/>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2891148" y="3684174"/>
            <a:ext cx="157862" cy="240591"/>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2984096" y="3311108"/>
            <a:ext cx="1329296" cy="960842"/>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523784" y="3930857"/>
            <a:ext cx="82620" cy="190342"/>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1924790" y="3507538"/>
            <a:ext cx="702271" cy="730910"/>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38" name="TextBox 137"/>
          <p:cNvSpPr txBox="1"/>
          <p:nvPr/>
        </p:nvSpPr>
        <p:spPr>
          <a:xfrm>
            <a:off x="3313885" y="1665190"/>
            <a:ext cx="806929"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225,300</a:t>
            </a:r>
          </a:p>
        </p:txBody>
      </p:sp>
      <p:sp>
        <p:nvSpPr>
          <p:cNvPr id="139" name="TextBox 138"/>
          <p:cNvSpPr txBox="1"/>
          <p:nvPr/>
        </p:nvSpPr>
        <p:spPr>
          <a:xfrm>
            <a:off x="3329877" y="2164078"/>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129,200</a:t>
            </a:r>
          </a:p>
        </p:txBody>
      </p:sp>
      <p:sp>
        <p:nvSpPr>
          <p:cNvPr id="140" name="TextBox 139"/>
          <p:cNvSpPr txBox="1"/>
          <p:nvPr/>
        </p:nvSpPr>
        <p:spPr>
          <a:xfrm>
            <a:off x="3265304" y="2776630"/>
            <a:ext cx="891443" cy="458583"/>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818,700</a:t>
            </a:r>
          </a:p>
        </p:txBody>
      </p:sp>
      <p:sp>
        <p:nvSpPr>
          <p:cNvPr id="141" name="TextBox 140"/>
          <p:cNvSpPr txBox="1"/>
          <p:nvPr/>
        </p:nvSpPr>
        <p:spPr>
          <a:xfrm>
            <a:off x="3029301" y="3441985"/>
            <a:ext cx="1075170" cy="634961"/>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2,226,300</a:t>
            </a:r>
          </a:p>
        </p:txBody>
      </p:sp>
      <p:sp>
        <p:nvSpPr>
          <p:cNvPr id="142" name="TextBox 141"/>
          <p:cNvSpPr txBox="1"/>
          <p:nvPr/>
        </p:nvSpPr>
        <p:spPr>
          <a:xfrm>
            <a:off x="2767285" y="4207994"/>
            <a:ext cx="117989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888,300</a:t>
            </a:r>
          </a:p>
        </p:txBody>
      </p:sp>
      <p:sp>
        <p:nvSpPr>
          <p:cNvPr id="143" name="TextBox 142"/>
          <p:cNvSpPr txBox="1"/>
          <p:nvPr/>
        </p:nvSpPr>
        <p:spPr>
          <a:xfrm>
            <a:off x="2533446" y="4750062"/>
            <a:ext cx="62687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79,480</a:t>
            </a:r>
          </a:p>
        </p:txBody>
      </p:sp>
      <p:sp>
        <p:nvSpPr>
          <p:cNvPr id="144" name="TextBox 143"/>
          <p:cNvSpPr txBox="1"/>
          <p:nvPr/>
        </p:nvSpPr>
        <p:spPr>
          <a:xfrm>
            <a:off x="2357101" y="5263554"/>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108,950</a:t>
            </a:r>
          </a:p>
        </p:txBody>
      </p:sp>
      <p:sp>
        <p:nvSpPr>
          <p:cNvPr id="145" name="TextBox 144"/>
          <p:cNvSpPr txBox="1"/>
          <p:nvPr/>
        </p:nvSpPr>
        <p:spPr>
          <a:xfrm>
            <a:off x="2500513" y="5845136"/>
            <a:ext cx="70220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488,500</a:t>
            </a:r>
          </a:p>
        </p:txBody>
      </p:sp>
      <p:sp>
        <p:nvSpPr>
          <p:cNvPr id="146" name="TextBox 145"/>
          <p:cNvSpPr txBox="1"/>
          <p:nvPr/>
        </p:nvSpPr>
        <p:spPr>
          <a:xfrm>
            <a:off x="3094151" y="5364044"/>
            <a:ext cx="80141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12,060</a:t>
            </a:r>
          </a:p>
        </p:txBody>
      </p:sp>
      <p:sp>
        <p:nvSpPr>
          <p:cNvPr id="147" name="TextBox 146"/>
          <p:cNvSpPr txBox="1"/>
          <p:nvPr/>
        </p:nvSpPr>
        <p:spPr>
          <a:xfrm>
            <a:off x="4073948" y="5754884"/>
            <a:ext cx="70771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22,430</a:t>
            </a:r>
          </a:p>
        </p:txBody>
      </p:sp>
      <p:sp>
        <p:nvSpPr>
          <p:cNvPr id="148" name="TextBox 147"/>
          <p:cNvSpPr txBox="1"/>
          <p:nvPr/>
        </p:nvSpPr>
        <p:spPr>
          <a:xfrm>
            <a:off x="2266644" y="2424571"/>
            <a:ext cx="626877" cy="458583"/>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84,820</a:t>
            </a:r>
          </a:p>
        </p:txBody>
      </p:sp>
      <p:sp>
        <p:nvSpPr>
          <p:cNvPr id="149" name="TextBox 148"/>
          <p:cNvSpPr txBox="1"/>
          <p:nvPr/>
        </p:nvSpPr>
        <p:spPr>
          <a:xfrm>
            <a:off x="1187371" y="2726686"/>
            <a:ext cx="66178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76,010</a:t>
            </a:r>
          </a:p>
        </p:txBody>
      </p:sp>
      <p:sp>
        <p:nvSpPr>
          <p:cNvPr id="150" name="TextBox 149"/>
          <p:cNvSpPr txBox="1"/>
          <p:nvPr/>
        </p:nvSpPr>
        <p:spPr>
          <a:xfrm>
            <a:off x="1251367" y="3172317"/>
            <a:ext cx="77753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31,900</a:t>
            </a:r>
          </a:p>
        </p:txBody>
      </p:sp>
      <p:sp>
        <p:nvSpPr>
          <p:cNvPr id="151" name="TextBox 150"/>
          <p:cNvSpPr txBox="1"/>
          <p:nvPr/>
        </p:nvSpPr>
        <p:spPr>
          <a:xfrm>
            <a:off x="1264129" y="3644584"/>
            <a:ext cx="636062" cy="634961"/>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74,160</a:t>
            </a:r>
          </a:p>
        </p:txBody>
      </p:sp>
      <p:sp>
        <p:nvSpPr>
          <p:cNvPr id="152" name="TextBox 151"/>
          <p:cNvSpPr txBox="1"/>
          <p:nvPr/>
        </p:nvSpPr>
        <p:spPr>
          <a:xfrm>
            <a:off x="1446694" y="4720293"/>
            <a:ext cx="62687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21,640</a:t>
            </a:r>
          </a:p>
        </p:txBody>
      </p:sp>
      <p:sp>
        <p:nvSpPr>
          <p:cNvPr id="153" name="TextBox 152"/>
          <p:cNvSpPr txBox="1"/>
          <p:nvPr/>
        </p:nvSpPr>
        <p:spPr>
          <a:xfrm>
            <a:off x="1287922" y="5272236"/>
            <a:ext cx="933413" cy="400110"/>
          </a:xfrm>
          <a:prstGeom prst="rect">
            <a:avLst/>
          </a:prstGeom>
          <a:noFill/>
          <a:ln w="12700">
            <a:noFill/>
          </a:ln>
          <a:effectLst/>
        </p:spPr>
        <p:txBody>
          <a:bodyPr wrap="squar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4,190</a:t>
            </a:r>
          </a:p>
        </p:txBody>
      </p:sp>
      <p:sp>
        <p:nvSpPr>
          <p:cNvPr id="154" name="TextBox 153"/>
          <p:cNvSpPr txBox="1"/>
          <p:nvPr/>
        </p:nvSpPr>
        <p:spPr>
          <a:xfrm>
            <a:off x="2137789" y="4292096"/>
            <a:ext cx="77753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285,800</a:t>
            </a:r>
          </a:p>
        </p:txBody>
      </p:sp>
      <p:sp>
        <p:nvSpPr>
          <p:cNvPr id="155" name="TextBox 154"/>
          <p:cNvSpPr txBox="1"/>
          <p:nvPr/>
        </p:nvSpPr>
        <p:spPr>
          <a:xfrm>
            <a:off x="1867543" y="3822475"/>
            <a:ext cx="62871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64,980</a:t>
            </a:r>
          </a:p>
        </p:txBody>
      </p:sp>
      <p:sp>
        <p:nvSpPr>
          <p:cNvPr id="156" name="TextBox 155"/>
          <p:cNvSpPr txBox="1"/>
          <p:nvPr/>
        </p:nvSpPr>
        <p:spPr>
          <a:xfrm>
            <a:off x="4314252" y="4943339"/>
            <a:ext cx="70220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255,950</a:t>
            </a:r>
          </a:p>
        </p:txBody>
      </p:sp>
      <p:sp>
        <p:nvSpPr>
          <p:cNvPr id="157" name="TextBox 156"/>
          <p:cNvSpPr txBox="1"/>
          <p:nvPr/>
        </p:nvSpPr>
        <p:spPr>
          <a:xfrm>
            <a:off x="4339814" y="4022219"/>
            <a:ext cx="650760" cy="458583"/>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46,570</a:t>
            </a:r>
          </a:p>
        </p:txBody>
      </p:sp>
      <p:sp>
        <p:nvSpPr>
          <p:cNvPr id="158" name="TextBox 157"/>
          <p:cNvSpPr txBox="1"/>
          <p:nvPr/>
        </p:nvSpPr>
        <p:spPr>
          <a:xfrm>
            <a:off x="4421981" y="3306438"/>
            <a:ext cx="628713"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78,420</a:t>
            </a:r>
          </a:p>
        </p:txBody>
      </p:sp>
      <p:sp>
        <p:nvSpPr>
          <p:cNvPr id="159" name="TextBox 158"/>
          <p:cNvSpPr txBox="1"/>
          <p:nvPr/>
        </p:nvSpPr>
        <p:spPr>
          <a:xfrm>
            <a:off x="5156054" y="3327993"/>
            <a:ext cx="702205"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42,820</a:t>
            </a:r>
          </a:p>
        </p:txBody>
      </p:sp>
      <p:sp>
        <p:nvSpPr>
          <p:cNvPr id="160" name="TextBox 159"/>
          <p:cNvSpPr txBox="1"/>
          <p:nvPr/>
        </p:nvSpPr>
        <p:spPr>
          <a:xfrm>
            <a:off x="4803934" y="3030093"/>
            <a:ext cx="1251548" cy="282204"/>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161" name="TextBox 160"/>
          <p:cNvSpPr txBox="1"/>
          <p:nvPr/>
        </p:nvSpPr>
        <p:spPr>
          <a:xfrm>
            <a:off x="5136995" y="2025925"/>
            <a:ext cx="852861"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42,730</a:t>
            </a:r>
          </a:p>
        </p:txBody>
      </p:sp>
      <p:sp>
        <p:nvSpPr>
          <p:cNvPr id="162" name="TextBox 161"/>
          <p:cNvSpPr txBox="1"/>
          <p:nvPr/>
        </p:nvSpPr>
        <p:spPr>
          <a:xfrm>
            <a:off x="5468962" y="5328542"/>
            <a:ext cx="702205"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201,800</a:t>
            </a:r>
          </a:p>
        </p:txBody>
      </p:sp>
      <p:sp>
        <p:nvSpPr>
          <p:cNvPr id="163" name="TextBox 162"/>
          <p:cNvSpPr txBox="1"/>
          <p:nvPr/>
        </p:nvSpPr>
        <p:spPr>
          <a:xfrm>
            <a:off x="5993012" y="4996609"/>
            <a:ext cx="704042"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94,680</a:t>
            </a:r>
          </a:p>
        </p:txBody>
      </p:sp>
      <p:sp>
        <p:nvSpPr>
          <p:cNvPr id="164" name="TextBox 163"/>
          <p:cNvSpPr txBox="1"/>
          <p:nvPr/>
        </p:nvSpPr>
        <p:spPr>
          <a:xfrm>
            <a:off x="5458031" y="4819899"/>
            <a:ext cx="1284619" cy="282204"/>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165" name="TextBox 164"/>
          <p:cNvSpPr txBox="1"/>
          <p:nvPr/>
        </p:nvSpPr>
        <p:spPr>
          <a:xfrm>
            <a:off x="5542774" y="3944400"/>
            <a:ext cx="62687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98,740</a:t>
            </a:r>
          </a:p>
        </p:txBody>
      </p:sp>
      <p:sp>
        <p:nvSpPr>
          <p:cNvPr id="166" name="TextBox 165"/>
          <p:cNvSpPr txBox="1"/>
          <p:nvPr/>
        </p:nvSpPr>
        <p:spPr>
          <a:xfrm>
            <a:off x="6454961" y="2071507"/>
            <a:ext cx="551549" cy="458583"/>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7,830</a:t>
            </a:r>
          </a:p>
        </p:txBody>
      </p:sp>
      <p:sp>
        <p:nvSpPr>
          <p:cNvPr id="167" name="TextBox 166"/>
          <p:cNvSpPr txBox="1"/>
          <p:nvPr/>
        </p:nvSpPr>
        <p:spPr>
          <a:xfrm>
            <a:off x="7054326" y="2337887"/>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45,570</a:t>
            </a:r>
          </a:p>
        </p:txBody>
      </p:sp>
      <p:sp>
        <p:nvSpPr>
          <p:cNvPr id="168" name="TextBox 167"/>
          <p:cNvSpPr txBox="1"/>
          <p:nvPr/>
        </p:nvSpPr>
        <p:spPr>
          <a:xfrm>
            <a:off x="7627855" y="1971765"/>
            <a:ext cx="626877" cy="634961"/>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13,740</a:t>
            </a:r>
          </a:p>
        </p:txBody>
      </p:sp>
      <p:sp>
        <p:nvSpPr>
          <p:cNvPr id="169" name="TextBox 168"/>
          <p:cNvSpPr txBox="1"/>
          <p:nvPr/>
        </p:nvSpPr>
        <p:spPr>
          <a:xfrm>
            <a:off x="6557743" y="3361837"/>
            <a:ext cx="645249"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10,960</a:t>
            </a:r>
          </a:p>
        </p:txBody>
      </p:sp>
      <p:sp>
        <p:nvSpPr>
          <p:cNvPr id="170" name="TextBox 169"/>
          <p:cNvSpPr txBox="1"/>
          <p:nvPr/>
        </p:nvSpPr>
        <p:spPr>
          <a:xfrm>
            <a:off x="7462390" y="3336199"/>
            <a:ext cx="733438"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515,250</a:t>
            </a:r>
          </a:p>
        </p:txBody>
      </p:sp>
      <p:sp>
        <p:nvSpPr>
          <p:cNvPr id="171" name="TextBox 170"/>
          <p:cNvSpPr txBox="1"/>
          <p:nvPr/>
        </p:nvSpPr>
        <p:spPr>
          <a:xfrm>
            <a:off x="6504371" y="4159112"/>
            <a:ext cx="628713"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20,150</a:t>
            </a:r>
          </a:p>
        </p:txBody>
      </p:sp>
      <p:sp>
        <p:nvSpPr>
          <p:cNvPr id="172" name="TextBox 171"/>
          <p:cNvSpPr txBox="1"/>
          <p:nvPr/>
        </p:nvSpPr>
        <p:spPr>
          <a:xfrm>
            <a:off x="7375989" y="4169627"/>
            <a:ext cx="783043"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50,130</a:t>
            </a:r>
          </a:p>
        </p:txBody>
      </p:sp>
      <p:sp>
        <p:nvSpPr>
          <p:cNvPr id="173" name="TextBox 172"/>
          <p:cNvSpPr txBox="1"/>
          <p:nvPr/>
        </p:nvSpPr>
        <p:spPr>
          <a:xfrm>
            <a:off x="6392679" y="5321177"/>
            <a:ext cx="946561"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62,200</a:t>
            </a:r>
          </a:p>
        </p:txBody>
      </p:sp>
      <p:sp>
        <p:nvSpPr>
          <p:cNvPr id="174" name="TextBox 173"/>
          <p:cNvSpPr txBox="1"/>
          <p:nvPr/>
        </p:nvSpPr>
        <p:spPr>
          <a:xfrm>
            <a:off x="7165909" y="5186813"/>
            <a:ext cx="790393"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4,160</a:t>
            </a:r>
          </a:p>
        </p:txBody>
      </p:sp>
      <p:sp>
        <p:nvSpPr>
          <p:cNvPr id="175" name="TextBox 174"/>
          <p:cNvSpPr txBox="1"/>
          <p:nvPr/>
        </p:nvSpPr>
        <p:spPr>
          <a:xfrm>
            <a:off x="7442132" y="4787184"/>
            <a:ext cx="70036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2,220</a:t>
            </a:r>
          </a:p>
        </p:txBody>
      </p:sp>
      <p:sp>
        <p:nvSpPr>
          <p:cNvPr id="176" name="TextBox 175"/>
          <p:cNvSpPr txBox="1"/>
          <p:nvPr/>
        </p:nvSpPr>
        <p:spPr>
          <a:xfrm>
            <a:off x="7832783" y="5225345"/>
            <a:ext cx="62687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22,520</a:t>
            </a:r>
          </a:p>
        </p:txBody>
      </p:sp>
      <p:sp>
        <p:nvSpPr>
          <p:cNvPr id="177" name="TextBox 176"/>
          <p:cNvSpPr txBox="1"/>
          <p:nvPr/>
        </p:nvSpPr>
        <p:spPr>
          <a:xfrm>
            <a:off x="6523256" y="1746059"/>
            <a:ext cx="1580420" cy="282204"/>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178" name="TextBox 177"/>
          <p:cNvSpPr txBox="1"/>
          <p:nvPr/>
        </p:nvSpPr>
        <p:spPr>
          <a:xfrm>
            <a:off x="1831728" y="1713079"/>
            <a:ext cx="742623" cy="458583"/>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17,150</a:t>
            </a:r>
          </a:p>
        </p:txBody>
      </p:sp>
      <p:sp>
        <p:nvSpPr>
          <p:cNvPr id="183" name="TextBox 182"/>
          <p:cNvSpPr txBox="1"/>
          <p:nvPr/>
        </p:nvSpPr>
        <p:spPr>
          <a:xfrm>
            <a:off x="2316549" y="3263608"/>
            <a:ext cx="618861" cy="400110"/>
          </a:xfrm>
          <a:prstGeom prst="rect">
            <a:avLst/>
          </a:prstGeom>
          <a:noFill/>
          <a:ln w="12700">
            <a:noFill/>
          </a:ln>
          <a:effectLst/>
        </p:spPr>
        <p:txBody>
          <a:bodyPr wrap="squar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270,100</a:t>
            </a:r>
          </a:p>
        </p:txBody>
      </p:sp>
      <p:grpSp>
        <p:nvGrpSpPr>
          <p:cNvPr id="11" name="Group 10"/>
          <p:cNvGrpSpPr/>
          <p:nvPr/>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a:t>
                </a:r>
              </a:p>
              <a:p>
                <a:r>
                  <a:rPr lang="en-US" sz="1000" b="1" kern="1200" dirty="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200"/>
                    </a:spcBef>
                  </a:pPr>
                  <a:endParaRPr lang="en-US" dirty="0"/>
                </a:p>
              </p:txBody>
            </p:sp>
            <p:sp>
              <p:nvSpPr>
                <p:cNvPr id="134" name="Rectangle 133"/>
                <p:cNvSpPr/>
                <p:nvPr userDrawn="1"/>
              </p:nvSpPr>
              <p:spPr>
                <a:xfrm>
                  <a:off x="15619382" y="3848545"/>
                  <a:ext cx="219456" cy="219456"/>
                </a:xfrm>
                <a:prstGeom prst="rect">
                  <a:avLst/>
                </a:prstGeom>
                <a:ln>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dirty="0">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dirty="0">
                      <a:solidFill>
                        <a:schemeClr val="tx1"/>
                      </a:solidFill>
                      <a:latin typeface="+mn-lt"/>
                    </a:rPr>
                    <a:t>Single County District (8)</a:t>
                  </a:r>
                </a:p>
              </p:txBody>
            </p:sp>
          </p:grpSp>
        </p:grpSp>
      </p:grpSp>
      <p:pic>
        <p:nvPicPr>
          <p:cNvPr id="3" name="Picture 2">
            <a:extLst>
              <a:ext uri="{FF2B5EF4-FFF2-40B4-BE49-F238E27FC236}">
                <a16:creationId xmlns:a16="http://schemas.microsoft.com/office/drawing/2014/main" id="{84EE4D84-CC6E-082A-90B4-CAC610C18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1712" y="5822627"/>
            <a:ext cx="1996064" cy="587138"/>
          </a:xfrm>
          <a:prstGeom prst="rect">
            <a:avLst/>
          </a:prstGeom>
        </p:spPr>
      </p:pic>
    </p:spTree>
    <p:extLst>
      <p:ext uri="{BB962C8B-B14F-4D97-AF65-F5344CB8AC3E}">
        <p14:creationId xmlns:p14="http://schemas.microsoft.com/office/powerpoint/2010/main" val="3990256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Private Sector</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35357" y="3392441"/>
            <a:ext cx="685800" cy="433387"/>
          </a:xfrm>
          <a:prstGeom prst="rect">
            <a:avLst/>
          </a:prstGeom>
          <a:noFill/>
          <a:ln w="25400">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2968411" y="5893601"/>
            <a:ext cx="1005919"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dirty="0">
                <a:solidFill>
                  <a:srgbClr val="2699BB"/>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720456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2347603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10294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54190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04169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11" name="Picture 10" descr="photo of downtown Spokane with Spokane River in forefront"/>
          <p:cNvPicPr>
            <a:picLocks noChangeAspect="1"/>
          </p:cNvPicPr>
          <p:nvPr userDrawn="1"/>
        </p:nvPicPr>
        <p:blipFill rotWithShape="1">
          <a:blip r:embed="rId2">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pic>
        <p:nvPicPr>
          <p:cNvPr id="2" name="Picture 1">
            <a:extLst>
              <a:ext uri="{FF2B5EF4-FFF2-40B4-BE49-F238E27FC236}">
                <a16:creationId xmlns:a16="http://schemas.microsoft.com/office/drawing/2014/main" id="{65669BCC-FB9F-B78A-0E94-EC00588E35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6B80EA2-AD74-B15F-8A54-98558C16EF72}"/>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1C324521-E337-22C7-6039-3D4D1671686A}"/>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41644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dirty="0"/>
              <a:t>Left Photo Slide 1</a:t>
            </a:r>
          </a:p>
        </p:txBody>
      </p:sp>
    </p:spTree>
    <p:extLst>
      <p:ext uri="{BB962C8B-B14F-4D97-AF65-F5344CB8AC3E}">
        <p14:creationId xmlns:p14="http://schemas.microsoft.com/office/powerpoint/2010/main" val="166825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dirty="0"/>
              <a:t>Left Photo Slide 2</a:t>
            </a:r>
          </a:p>
        </p:txBody>
      </p:sp>
    </p:spTree>
    <p:extLst>
      <p:ext uri="{BB962C8B-B14F-4D97-AF65-F5344CB8AC3E}">
        <p14:creationId xmlns:p14="http://schemas.microsoft.com/office/powerpoint/2010/main" val="1054346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dirty="0"/>
              <a:t>Left Photo Slide 3</a:t>
            </a:r>
          </a:p>
        </p:txBody>
      </p:sp>
    </p:spTree>
    <p:extLst>
      <p:ext uri="{BB962C8B-B14F-4D97-AF65-F5344CB8AC3E}">
        <p14:creationId xmlns:p14="http://schemas.microsoft.com/office/powerpoint/2010/main" val="1317227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2508015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dirty="0"/>
              <a:t>Right Photo Slide 2</a:t>
            </a:r>
          </a:p>
        </p:txBody>
      </p:sp>
    </p:spTree>
    <p:extLst>
      <p:ext uri="{BB962C8B-B14F-4D97-AF65-F5344CB8AC3E}">
        <p14:creationId xmlns:p14="http://schemas.microsoft.com/office/powerpoint/2010/main" val="260089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dirty="0"/>
              <a:t>Right Photo Slide 3</a:t>
            </a:r>
          </a:p>
        </p:txBody>
      </p:sp>
    </p:spTree>
    <p:extLst>
      <p:ext uri="{BB962C8B-B14F-4D97-AF65-F5344CB8AC3E}">
        <p14:creationId xmlns:p14="http://schemas.microsoft.com/office/powerpoint/2010/main" val="48262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113810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13" name="Picture 12" descr="photo of a boat navigating around a couple of islands in the Puget Sound"/>
          <p:cNvPicPr>
            <a:picLocks noChangeAspect="1"/>
          </p:cNvPicPr>
          <p:nvPr userDrawn="1"/>
        </p:nvPicPr>
        <p:blipFill rotWithShape="1">
          <a:blip r:embed="rId2">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236384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dirty="0"/>
              <a:t>Team Slide 1</a:t>
            </a:r>
          </a:p>
        </p:txBody>
      </p:sp>
    </p:spTree>
    <p:extLst>
      <p:ext uri="{BB962C8B-B14F-4D97-AF65-F5344CB8AC3E}">
        <p14:creationId xmlns:p14="http://schemas.microsoft.com/office/powerpoint/2010/main" val="167240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a:t>
            </a:r>
            <a:r>
              <a:rPr lang="en-US" sz="1800" baseline="0" dirty="0">
                <a:solidFill>
                  <a:srgbClr val="2699BB"/>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882989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dirty="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dirty="0">
                  <a:solidFill>
                    <a:schemeClr val="tx1"/>
                  </a:solidFill>
                  <a:latin typeface="+mn-lt"/>
                  <a:ea typeface="+mn-ea"/>
                  <a:cs typeface="+mn-cs"/>
                </a:rPr>
                <a:t>Measles</a:t>
              </a:r>
              <a:r>
                <a:rPr lang="en-US" sz="1600" b="0" i="0" kern="1200" baseline="0" dirty="0">
                  <a:solidFill>
                    <a:schemeClr val="tx1"/>
                  </a:solidFill>
                  <a:latin typeface="+mn-lt"/>
                  <a:ea typeface="+mn-ea"/>
                  <a:cs typeface="+mn-cs"/>
                </a:rPr>
                <a:t> </a:t>
              </a:r>
              <a:r>
                <a:rPr lang="en-US" sz="160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err="1">
                  <a:solidFill>
                    <a:schemeClr val="tx1"/>
                  </a:solidFill>
                  <a:latin typeface="+mn-lt"/>
                  <a:ea typeface="+mn-ea"/>
                  <a:cs typeface="+mn-cs"/>
                </a:rPr>
                <a:t>EndAIDS</a:t>
              </a:r>
              <a:endParaRPr lang="en-US" sz="1600" b="0" i="0" kern="1200" dirty="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Community Health</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600"/>
                </a:spcBef>
              </a:pPr>
              <a:r>
                <a:rPr lang="en-US" sz="160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dirty="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dirty="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dirty="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Public Health</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algn="ctr">
                <a:spcBef>
                  <a:spcPts val="600"/>
                </a:spcBef>
              </a:pPr>
              <a:r>
                <a:rPr lang="en-US" sz="1600" b="0" i="0" kern="1200" dirty="0">
                  <a:solidFill>
                    <a:schemeClr val="tx1"/>
                  </a:solidFill>
                  <a:latin typeface="+mn-lt"/>
                  <a:ea typeface="+mn-ea"/>
                  <a:cs typeface="+mn-cs"/>
                </a:rPr>
                <a:t>Puget</a:t>
              </a:r>
              <a:r>
                <a:rPr lang="en-US" sz="1600" b="0" i="0" kern="1200" baseline="0" dirty="0">
                  <a:solidFill>
                    <a:schemeClr val="tx1"/>
                  </a:solidFill>
                  <a:latin typeface="+mn-lt"/>
                  <a:ea typeface="+mn-ea"/>
                  <a:cs typeface="+mn-cs"/>
                </a:rPr>
                <a:t> Sound Cleanup</a:t>
              </a:r>
              <a:endParaRPr lang="en-US" sz="1600" b="0" i="0" kern="1200" dirty="0">
                <a:solidFill>
                  <a:schemeClr val="tx1"/>
                </a:solidFill>
                <a:latin typeface="+mn-lt"/>
                <a:ea typeface="+mn-ea"/>
                <a:cs typeface="+mn-cs"/>
              </a:endParaRPr>
            </a:p>
            <a:p>
              <a:pPr algn="ctr">
                <a:spcBef>
                  <a:spcPts val="300"/>
                </a:spcBef>
              </a:pPr>
              <a:r>
                <a:rPr lang="en-US" sz="1600" b="0" i="0" kern="1200" dirty="0">
                  <a:solidFill>
                    <a:schemeClr val="tx1"/>
                  </a:solidFill>
                  <a:latin typeface="+mn-lt"/>
                  <a:ea typeface="+mn-ea"/>
                  <a:cs typeface="+mn-cs"/>
                </a:rPr>
                <a:t> PFAS</a:t>
              </a:r>
            </a:p>
            <a:p>
              <a:pPr algn="ctr">
                <a:spcBef>
                  <a:spcPts val="300"/>
                </a:spcBef>
              </a:pPr>
              <a:r>
                <a:rPr lang="en-US" sz="1600" b="0" i="0" kern="1200" dirty="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Quality Assurance</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600"/>
                </a:spcBef>
              </a:pPr>
              <a:r>
                <a:rPr lang="en-US" sz="1600" b="0" i="0" kern="1200" dirty="0">
                  <a:solidFill>
                    <a:schemeClr val="tx1"/>
                  </a:solidFill>
                  <a:latin typeface="+mn-lt"/>
                  <a:ea typeface="+mn-ea"/>
                  <a:cs typeface="+mn-cs"/>
                </a:rPr>
                <a:t>Opioids</a:t>
              </a:r>
            </a:p>
            <a:p>
              <a:pPr marL="0" algn="ctr" defTabSz="914400" rtl="0" eaLnBrk="1" latinLnBrk="0" hangingPunct="1">
                <a:spcBef>
                  <a:spcPts val="300"/>
                </a:spcBef>
              </a:pPr>
              <a:r>
                <a:rPr lang="en-US" sz="1600" b="0" i="0" kern="1200" dirty="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dirty="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dirty="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dirty="0"/>
              <a:t>Web Presence Screenshot</a:t>
            </a:r>
          </a:p>
        </p:txBody>
      </p:sp>
    </p:spTree>
    <p:extLst>
      <p:ext uri="{BB962C8B-B14F-4D97-AF65-F5344CB8AC3E}">
        <p14:creationId xmlns:p14="http://schemas.microsoft.com/office/powerpoint/2010/main" val="306939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dirty="0"/>
              <a:t>Web Presence Address</a:t>
            </a:r>
          </a:p>
        </p:txBody>
      </p:sp>
    </p:spTree>
    <p:extLst>
      <p:ext uri="{BB962C8B-B14F-4D97-AF65-F5344CB8AC3E}">
        <p14:creationId xmlns:p14="http://schemas.microsoft.com/office/powerpoint/2010/main" val="2236974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277108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dirty="0"/>
              <a:t>Mobile Presence Screenshot</a:t>
            </a:r>
          </a:p>
        </p:txBody>
      </p:sp>
      <p:pic>
        <p:nvPicPr>
          <p:cNvPr id="3" name="Picture 2" descr="Graphical user interface, text, website&#10;&#10;Description automatically generated">
            <a:extLst>
              <a:ext uri="{FF2B5EF4-FFF2-40B4-BE49-F238E27FC236}">
                <a16:creationId xmlns:a16="http://schemas.microsoft.com/office/drawing/2014/main" id="{A4600CD7-3841-A160-F771-AD35AAFD4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6188" y="1453015"/>
            <a:ext cx="1868186" cy="3463929"/>
          </a:xfrm>
          <a:prstGeom prst="rect">
            <a:avLst/>
          </a:prstGeom>
        </p:spPr>
      </p:pic>
    </p:spTree>
    <p:extLst>
      <p:ext uri="{BB962C8B-B14F-4D97-AF65-F5344CB8AC3E}">
        <p14:creationId xmlns:p14="http://schemas.microsoft.com/office/powerpoint/2010/main" val="798522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dirty="0"/>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Tree>
    <p:extLst>
      <p:ext uri="{BB962C8B-B14F-4D97-AF65-F5344CB8AC3E}">
        <p14:creationId xmlns:p14="http://schemas.microsoft.com/office/powerpoint/2010/main" val="2493822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dirty="0"/>
              <a:t>Questions?</a:t>
            </a:r>
          </a:p>
        </p:txBody>
      </p:sp>
    </p:spTree>
    <p:extLst>
      <p:ext uri="{BB962C8B-B14F-4D97-AF65-F5344CB8AC3E}">
        <p14:creationId xmlns:p14="http://schemas.microsoft.com/office/powerpoint/2010/main" val="122656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dirty="0"/>
              <a:t>Contact 1</a:t>
            </a:r>
          </a:p>
        </p:txBody>
      </p:sp>
      <p:grpSp>
        <p:nvGrpSpPr>
          <p:cNvPr id="20" name="Group 19">
            <a:extLst>
              <a:ext uri="{FF2B5EF4-FFF2-40B4-BE49-F238E27FC236}">
                <a16:creationId xmlns:a16="http://schemas.microsoft.com/office/drawing/2014/main" id="{640B45D1-4982-0176-FB4E-E1603E65CE90}"/>
              </a:ext>
            </a:extLst>
          </p:cNvPr>
          <p:cNvGrpSpPr/>
          <p:nvPr userDrawn="1"/>
        </p:nvGrpSpPr>
        <p:grpSpPr>
          <a:xfrm>
            <a:off x="5095578" y="6033871"/>
            <a:ext cx="1978037" cy="318152"/>
            <a:chOff x="2331164" y="3999801"/>
            <a:chExt cx="1978037" cy="318152"/>
          </a:xfrm>
        </p:grpSpPr>
        <p:pic>
          <p:nvPicPr>
            <p:cNvPr id="6" name="Picture 5" descr="A picture containing text, first-aid kit, sign, clock&#10;&#10;Description automatically generated">
              <a:extLst>
                <a:ext uri="{FF2B5EF4-FFF2-40B4-BE49-F238E27FC236}">
                  <a16:creationId xmlns:a16="http://schemas.microsoft.com/office/drawing/2014/main" id="{F130F070-62A4-E2F6-4F57-56E33C04C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1" y="4004363"/>
              <a:ext cx="309032" cy="30903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55A9DE0-0A54-9DC0-4AE1-52201CAEC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164" y="4004363"/>
              <a:ext cx="309032" cy="309032"/>
            </a:xfrm>
            <a:prstGeom prst="rect">
              <a:avLst/>
            </a:prstGeom>
          </p:spPr>
        </p:pic>
        <p:pic>
          <p:nvPicPr>
            <p:cNvPr id="11" name="Picture 10" descr="Icon&#10;&#10;Description automatically generated">
              <a:extLst>
                <a:ext uri="{FF2B5EF4-FFF2-40B4-BE49-F238E27FC236}">
                  <a16:creationId xmlns:a16="http://schemas.microsoft.com/office/drawing/2014/main" id="{EC113FFF-FCF6-E032-CEC0-FF46300BB4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95365" y="4004361"/>
              <a:ext cx="309033" cy="309033"/>
            </a:xfrm>
            <a:prstGeom prst="rect">
              <a:avLst/>
            </a:prstGeom>
          </p:spPr>
        </p:pic>
        <p:pic>
          <p:nvPicPr>
            <p:cNvPr id="15" name="Picture 14" descr="Icon&#10;&#10;Description automatically generated">
              <a:extLst>
                <a:ext uri="{FF2B5EF4-FFF2-40B4-BE49-F238E27FC236}">
                  <a16:creationId xmlns:a16="http://schemas.microsoft.com/office/drawing/2014/main" id="{193773A7-8BD5-3165-D71B-B6CECCD091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5608" y="4004360"/>
              <a:ext cx="313593" cy="313593"/>
            </a:xfrm>
            <a:prstGeom prst="rect">
              <a:avLst/>
            </a:prstGeom>
          </p:spPr>
        </p:pic>
        <p:pic>
          <p:nvPicPr>
            <p:cNvPr id="17" name="Picture 16" descr="A picture containing text, monitor, bus, oven&#10;&#10;Description automatically generated">
              <a:extLst>
                <a:ext uri="{FF2B5EF4-FFF2-40B4-BE49-F238E27FC236}">
                  <a16:creationId xmlns:a16="http://schemas.microsoft.com/office/drawing/2014/main" id="{325A605D-7B71-59BF-6249-8A225A4A604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6856" y="3999801"/>
              <a:ext cx="313593" cy="31359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F436C1A-D1EB-5D50-A2EB-CF1BB4C9DE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658210" y="3999801"/>
              <a:ext cx="318152" cy="318152"/>
            </a:xfrm>
            <a:prstGeom prst="rect">
              <a:avLst/>
            </a:prstGeom>
          </p:spPr>
        </p:pic>
      </p:grpSp>
    </p:spTree>
    <p:extLst>
      <p:ext uri="{BB962C8B-B14F-4D97-AF65-F5344CB8AC3E}">
        <p14:creationId xmlns:p14="http://schemas.microsoft.com/office/powerpoint/2010/main" val="85201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13" name="Picture 12" descr="view from high above Diablo Lake in the Northern Cascades mountain range"/>
          <p:cNvPicPr>
            <a:picLocks noChangeAspect="1"/>
          </p:cNvPicPr>
          <p:nvPr userDrawn="1"/>
        </p:nvPicPr>
        <p:blipFill rotWithShape="1">
          <a:blip r:embed="rId2">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pic>
        <p:nvPicPr>
          <p:cNvPr id="2" name="Picture 1">
            <a:extLst>
              <a:ext uri="{FF2B5EF4-FFF2-40B4-BE49-F238E27FC236}">
                <a16:creationId xmlns:a16="http://schemas.microsoft.com/office/drawing/2014/main" id="{A53861B5-BF73-D7E8-B30A-B22BF0C9F3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DB1B668F-8F4B-E772-8D4E-FE79EE59D138}"/>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E332254E-FBCE-8398-8DC8-E24932E3F802}"/>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1526459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dirty="0"/>
              <a:t>Contact 2</a:t>
            </a:r>
          </a:p>
        </p:txBody>
      </p:sp>
      <p:grpSp>
        <p:nvGrpSpPr>
          <p:cNvPr id="3" name="Group 2">
            <a:extLst>
              <a:ext uri="{FF2B5EF4-FFF2-40B4-BE49-F238E27FC236}">
                <a16:creationId xmlns:a16="http://schemas.microsoft.com/office/drawing/2014/main" id="{AE9055EF-4EFB-098C-509A-9CF7C24F28DB}"/>
              </a:ext>
            </a:extLst>
          </p:cNvPr>
          <p:cNvGrpSpPr/>
          <p:nvPr userDrawn="1"/>
        </p:nvGrpSpPr>
        <p:grpSpPr>
          <a:xfrm>
            <a:off x="5095578" y="6033871"/>
            <a:ext cx="1978037" cy="318152"/>
            <a:chOff x="2331164" y="3999801"/>
            <a:chExt cx="1978037" cy="318152"/>
          </a:xfrm>
        </p:grpSpPr>
        <p:pic>
          <p:nvPicPr>
            <p:cNvPr id="4" name="Picture 3" descr="A picture containing text, first-aid kit, sign, clock&#10;&#10;Description automatically generated">
              <a:extLst>
                <a:ext uri="{FF2B5EF4-FFF2-40B4-BE49-F238E27FC236}">
                  <a16:creationId xmlns:a16="http://schemas.microsoft.com/office/drawing/2014/main" id="{7BE6BD9E-57C3-D53E-46F1-5C63C043A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4011" y="4004363"/>
              <a:ext cx="309032" cy="30903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51449C4-50E9-7085-87FD-269F487EE2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31164" y="4004363"/>
              <a:ext cx="309032" cy="309032"/>
            </a:xfrm>
            <a:prstGeom prst="rect">
              <a:avLst/>
            </a:prstGeom>
          </p:spPr>
        </p:pic>
        <p:pic>
          <p:nvPicPr>
            <p:cNvPr id="6" name="Picture 5" descr="Icon&#10;&#10;Description automatically generated">
              <a:extLst>
                <a:ext uri="{FF2B5EF4-FFF2-40B4-BE49-F238E27FC236}">
                  <a16:creationId xmlns:a16="http://schemas.microsoft.com/office/drawing/2014/main" id="{091118B7-ED00-240A-A330-787DEB03BC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95365" y="4004361"/>
              <a:ext cx="309033" cy="309033"/>
            </a:xfrm>
            <a:prstGeom prst="rect">
              <a:avLst/>
            </a:prstGeom>
          </p:spPr>
        </p:pic>
        <p:pic>
          <p:nvPicPr>
            <p:cNvPr id="7" name="Picture 6" descr="Icon&#10;&#10;Description automatically generated">
              <a:extLst>
                <a:ext uri="{FF2B5EF4-FFF2-40B4-BE49-F238E27FC236}">
                  <a16:creationId xmlns:a16="http://schemas.microsoft.com/office/drawing/2014/main" id="{D09277A0-C503-2374-2056-8202D76E2F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5608" y="4004360"/>
              <a:ext cx="313593" cy="313593"/>
            </a:xfrm>
            <a:prstGeom prst="rect">
              <a:avLst/>
            </a:prstGeom>
          </p:spPr>
        </p:pic>
        <p:pic>
          <p:nvPicPr>
            <p:cNvPr id="8" name="Picture 7" descr="A picture containing text, monitor, bus, oven&#10;&#10;Description automatically generated">
              <a:extLst>
                <a:ext uri="{FF2B5EF4-FFF2-40B4-BE49-F238E27FC236}">
                  <a16:creationId xmlns:a16="http://schemas.microsoft.com/office/drawing/2014/main" id="{D1BF6D95-BEA3-7EF6-BD7F-2F2220DB80E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26856" y="3999801"/>
              <a:ext cx="313593" cy="3135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8C3F0D0-E0EF-CA6B-3D42-1C272B22A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3658210" y="3999801"/>
              <a:ext cx="318152" cy="318152"/>
            </a:xfrm>
            <a:prstGeom prst="rect">
              <a:avLst/>
            </a:prstGeom>
          </p:spPr>
        </p:pic>
      </p:grpSp>
    </p:spTree>
    <p:extLst>
      <p:ext uri="{BB962C8B-B14F-4D97-AF65-F5344CB8AC3E}">
        <p14:creationId xmlns:p14="http://schemas.microsoft.com/office/powerpoint/2010/main" val="2541007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dirty="0"/>
              <a:t>Blank Slide</a:t>
            </a:r>
          </a:p>
        </p:txBody>
      </p:sp>
    </p:spTree>
    <p:extLst>
      <p:ext uri="{BB962C8B-B14F-4D97-AF65-F5344CB8AC3E}">
        <p14:creationId xmlns:p14="http://schemas.microsoft.com/office/powerpoint/2010/main" val="3216566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257800"/>
            <a:ext cx="12192000"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pic>
        <p:nvPicPr>
          <p:cNvPr id="2" name="Picture 1">
            <a:extLst>
              <a:ext uri="{FF2B5EF4-FFF2-40B4-BE49-F238E27FC236}">
                <a16:creationId xmlns:a16="http://schemas.microsoft.com/office/drawing/2014/main" id="{CEF2233B-E81A-1C97-8227-2D052B2EFA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77367" y="2395328"/>
            <a:ext cx="5437266" cy="1600199"/>
          </a:xfrm>
          <a:prstGeom prst="rect">
            <a:avLst/>
          </a:prstGeom>
          <a:noFill/>
          <a:ln>
            <a:noFill/>
          </a:ln>
        </p:spPr>
      </p:pic>
    </p:spTree>
    <p:extLst>
      <p:ext uri="{BB962C8B-B14F-4D97-AF65-F5344CB8AC3E}">
        <p14:creationId xmlns:p14="http://schemas.microsoft.com/office/powerpoint/2010/main" val="25554241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rgbClr val="4B818B"/>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244600" y="1057275"/>
            <a:ext cx="97028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2154180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337-B1E8-75FB-B075-E27167F92B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AB24A-996C-37BC-3D90-7074EB795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786CD-A39F-064D-7029-C34A6E9DCF70}"/>
              </a:ext>
            </a:extLst>
          </p:cNvPr>
          <p:cNvSpPr>
            <a:spLocks noGrp="1"/>
          </p:cNvSpPr>
          <p:nvPr>
            <p:ph type="dt" sz="half" idx="10"/>
          </p:nvPr>
        </p:nvSpPr>
        <p:spPr/>
        <p:txBody>
          <a:bodyPr/>
          <a:lstStyle/>
          <a:p>
            <a:fld id="{EC68B416-5720-4AD7-8FC5-F750FF24D881}" type="datetimeFigureOut">
              <a:rPr lang="en-US" smtClean="0"/>
              <a:t>7/11/2024</a:t>
            </a:fld>
            <a:endParaRPr lang="en-US"/>
          </a:p>
        </p:txBody>
      </p:sp>
      <p:sp>
        <p:nvSpPr>
          <p:cNvPr id="5" name="Footer Placeholder 4">
            <a:extLst>
              <a:ext uri="{FF2B5EF4-FFF2-40B4-BE49-F238E27FC236}">
                <a16:creationId xmlns:a16="http://schemas.microsoft.com/office/drawing/2014/main" id="{DFF2256F-CE19-49A8-D0AC-0F3E6D6CD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83B4A-DDED-8AD7-05CD-C42F16F5D1A0}"/>
              </a:ext>
            </a:extLst>
          </p:cNvPr>
          <p:cNvSpPr>
            <a:spLocks noGrp="1"/>
          </p:cNvSpPr>
          <p:nvPr>
            <p:ph type="sldNum" sz="quarter" idx="12"/>
          </p:nvPr>
        </p:nvSpPr>
        <p:spPr/>
        <p:txBody>
          <a:bodyPr/>
          <a:lstStyle/>
          <a:p>
            <a:fld id="{6F4105C3-1323-4597-97A1-08E99620FD62}" type="slidenum">
              <a:rPr lang="en-US" smtClean="0"/>
              <a:t>‹#›</a:t>
            </a:fld>
            <a:endParaRPr lang="en-US"/>
          </a:p>
        </p:txBody>
      </p:sp>
    </p:spTree>
    <p:extLst>
      <p:ext uri="{BB962C8B-B14F-4D97-AF65-F5344CB8AC3E}">
        <p14:creationId xmlns:p14="http://schemas.microsoft.com/office/powerpoint/2010/main" val="383644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11" name="Picture 10" descr="Aerial view of the Palouse in Northeast Washington"/>
          <p:cNvPicPr>
            <a:picLocks noChangeAspect="1"/>
          </p:cNvPicPr>
          <p:nvPr userDrawn="1"/>
        </p:nvPicPr>
        <p:blipFill rotWithShape="1">
          <a:blip r:embed="rId2">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pic>
        <p:nvPicPr>
          <p:cNvPr id="2" name="Picture 1">
            <a:extLst>
              <a:ext uri="{FF2B5EF4-FFF2-40B4-BE49-F238E27FC236}">
                <a16:creationId xmlns:a16="http://schemas.microsoft.com/office/drawing/2014/main" id="{9BD0D64A-FABB-694D-A832-676A6C375C8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1F08D9E5-E199-C47E-A738-42A989BE1DD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FD9C2FE1-95ED-8A2D-9B5E-84799766543F}"/>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2028703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2" name="Picture 1" descr="decorative green box with abstract white lines running across it">
            <a:extLst>
              <a:ext uri="{FF2B5EF4-FFF2-40B4-BE49-F238E27FC236}">
                <a16:creationId xmlns:a16="http://schemas.microsoft.com/office/drawing/2014/main" id="{99F321F0-89B4-C3A5-27E0-B6ADF75616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6200" b="19601"/>
          <a:stretch/>
        </p:blipFill>
        <p:spPr>
          <a:xfrm>
            <a:off x="-1" y="0"/>
            <a:ext cx="12192001" cy="4523232"/>
          </a:xfrm>
          <a:prstGeom prst="rect">
            <a:avLst/>
          </a:prstGeom>
          <a:effectLst/>
        </p:spPr>
      </p:pic>
      <p:pic>
        <p:nvPicPr>
          <p:cNvPr id="3" name="Picture 2">
            <a:extLst>
              <a:ext uri="{FF2B5EF4-FFF2-40B4-BE49-F238E27FC236}">
                <a16:creationId xmlns:a16="http://schemas.microsoft.com/office/drawing/2014/main" id="{D1721CF4-F3B0-7076-E174-730987296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4" name="Text Placeholder 9">
            <a:extLst>
              <a:ext uri="{FF2B5EF4-FFF2-40B4-BE49-F238E27FC236}">
                <a16:creationId xmlns:a16="http://schemas.microsoft.com/office/drawing/2014/main" id="{E4EF4267-D26F-F3A0-6810-B810B1036F9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5" name="Title 3">
            <a:extLst>
              <a:ext uri="{FF2B5EF4-FFF2-40B4-BE49-F238E27FC236}">
                <a16:creationId xmlns:a16="http://schemas.microsoft.com/office/drawing/2014/main" id="{2686B1B2-E5B4-DCA9-C5D0-AC7D1BB25D40}"/>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1794409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pic>
        <p:nvPicPr>
          <p:cNvPr id="2" name="Picture 1">
            <a:extLst>
              <a:ext uri="{FF2B5EF4-FFF2-40B4-BE49-F238E27FC236}">
                <a16:creationId xmlns:a16="http://schemas.microsoft.com/office/drawing/2014/main" id="{E82AABD7-A6D7-D9ED-8476-36A32F09D7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FB0D00B9-541B-D6D5-586A-2D88B03B35A2}"/>
              </a:ext>
            </a:extLst>
          </p:cNvPr>
          <p:cNvSpPr>
            <a:spLocks noGrp="1"/>
          </p:cNvSpPr>
          <p:nvPr>
            <p:ph type="body" sz="quarter" idx="12"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dirty="0"/>
              <a:t>Office/Program</a:t>
            </a:r>
          </a:p>
        </p:txBody>
      </p:sp>
      <p:sp>
        <p:nvSpPr>
          <p:cNvPr id="4" name="Title 3">
            <a:extLst>
              <a:ext uri="{FF2B5EF4-FFF2-40B4-BE49-F238E27FC236}">
                <a16:creationId xmlns:a16="http://schemas.microsoft.com/office/drawing/2014/main" id="{2E8260CF-F075-63E4-E8BE-015E9B55D53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dirty="0"/>
              <a:t>PRESENTATION TITLE</a:t>
            </a:r>
          </a:p>
        </p:txBody>
      </p:sp>
    </p:spTree>
    <p:extLst>
      <p:ext uri="{BB962C8B-B14F-4D97-AF65-F5344CB8AC3E}">
        <p14:creationId xmlns:p14="http://schemas.microsoft.com/office/powerpoint/2010/main" val="3603050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dirty="0"/>
              <a:t>Subtitle 1</a:t>
            </a:r>
          </a:p>
        </p:txBody>
      </p:sp>
    </p:spTree>
    <p:extLst>
      <p:ext uri="{BB962C8B-B14F-4D97-AF65-F5344CB8AC3E}">
        <p14:creationId xmlns:p14="http://schemas.microsoft.com/office/powerpoint/2010/main" val="3903353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 id="2147483749" r:id="rId55"/>
    <p:sldLayoutId id="2147483750" r:id="rId56"/>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2699BB"/>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4.tmp"/></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doh.wa.gov/sites/default/files/legacy/Documents/Pubs/334-332.pdf?uid=64c14163d318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doh.wa.gov/community-and-environment/air-quality/indoor-air/portable-air-cleaners" TargetMode="Externa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hyperlink" Target="mailto:Ann.doubleday@doh.wa.gov" TargetMode="External"/><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hyperlink" Target="http://www.doh.wa.gov/smokefromfires"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6.tmp"/><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hyperlink" Target="https://doh.wa.gov/community-and-environment/air-quality/smoke-fires/smoke-wildfires-toolkit"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doh.wa.gov/community-and-environment/air-quality/smoke-fires/smoke-wildfires-toolkit" TargetMode="Externa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hyperlink" Target="https://doh.wa.gov/sites/default/files/legacy/Documents/4300/334-429-WAQAGuidePublicHealthActions.pdf?uid=6278e859bc4b4"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41.tmp"/><Relationship Id="rId4" Type="http://schemas.openxmlformats.org/officeDocument/2006/relationships/image" Target="../media/image40.tmp"/></Relationships>
</file>

<file path=ppt/slides/_rels/slide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doh.wa.gov/sites/default/files/legacy/Documents/4300/334-428-WildfireSmokeClosureGuidance_final3.pdf?uid=64c14163e8f6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txBody>
          <a:bodyPr/>
          <a:lstStyle/>
          <a:p>
            <a:endParaRPr lang="en-US"/>
          </a:p>
        </p:txBody>
      </p:sp>
      <p:sp>
        <p:nvSpPr>
          <p:cNvPr id="3" name="Text Placeholder 2"/>
          <p:cNvSpPr>
            <a:spLocks noGrp="1"/>
          </p:cNvSpPr>
          <p:nvPr>
            <p:ph type="body" sz="quarter" idx="4294967295"/>
          </p:nvPr>
        </p:nvSpPr>
        <p:spPr>
          <a:xfrm>
            <a:off x="4492487" y="5796239"/>
            <a:ext cx="6483350" cy="471487"/>
          </a:xfrm>
        </p:spPr>
        <p:txBody>
          <a:bodyPr>
            <a:noAutofit/>
          </a:bodyPr>
          <a:lstStyle/>
          <a:p>
            <a:pPr marL="0" indent="0">
              <a:lnSpc>
                <a:spcPct val="100000"/>
              </a:lnSpc>
              <a:spcBef>
                <a:spcPts val="0"/>
              </a:spcBef>
              <a:buNone/>
            </a:pPr>
            <a:r>
              <a:rPr lang="en-US" sz="1800" b="1" dirty="0"/>
              <a:t>Annie Doubleday, PhD MPH</a:t>
            </a:r>
          </a:p>
          <a:p>
            <a:pPr marL="0" indent="0">
              <a:lnSpc>
                <a:spcPct val="100000"/>
              </a:lnSpc>
              <a:spcBef>
                <a:spcPts val="0"/>
              </a:spcBef>
              <a:buNone/>
            </a:pPr>
            <a:r>
              <a:rPr lang="en-US" sz="1800" dirty="0"/>
              <a:t>Ambient Air Quality Epidemiologist</a:t>
            </a:r>
          </a:p>
          <a:p>
            <a:pPr marL="0" indent="0">
              <a:lnSpc>
                <a:spcPct val="100000"/>
              </a:lnSpc>
              <a:spcBef>
                <a:spcPts val="0"/>
              </a:spcBef>
              <a:buNone/>
            </a:pPr>
            <a:endParaRPr lang="en-US" dirty="0"/>
          </a:p>
        </p:txBody>
      </p:sp>
      <p:sp>
        <p:nvSpPr>
          <p:cNvPr id="6" name="Title 2">
            <a:extLst>
              <a:ext uri="{FF2B5EF4-FFF2-40B4-BE49-F238E27FC236}">
                <a16:creationId xmlns:a16="http://schemas.microsoft.com/office/drawing/2014/main" id="{A0752F7D-4511-B6F6-4032-AEAD06645C7C}"/>
              </a:ext>
            </a:extLst>
          </p:cNvPr>
          <p:cNvSpPr>
            <a:spLocks noGrp="1"/>
          </p:cNvSpPr>
          <p:nvPr>
            <p:ph type="title"/>
          </p:nvPr>
        </p:nvSpPr>
        <p:spPr>
          <a:xfrm>
            <a:off x="4492487" y="5047861"/>
            <a:ext cx="7699513" cy="659283"/>
          </a:xfrm>
        </p:spPr>
        <p:txBody>
          <a:bodyPr/>
          <a:lstStyle/>
          <a:p>
            <a:r>
              <a:rPr lang="en-US" sz="3200" dirty="0"/>
              <a:t>wildfire smoke guidance</a:t>
            </a:r>
          </a:p>
        </p:txBody>
      </p:sp>
      <p:pic>
        <p:nvPicPr>
          <p:cNvPr id="4" name="Picture 2" descr="https://1.bp.blogspot.com/-_3mLsfiz-20/X1zlmoZ_DlI/AAAAAAAABQs/UGFcTAta12YCk9-PGjkcrjbAd8h-q036QCLcBGAsYHQ/s2048/20202561456_GOES17-ABI-pnw-GEOCOLOR-2400x2400.jpg">
            <a:extLst>
              <a:ext uri="{FF2B5EF4-FFF2-40B4-BE49-F238E27FC236}">
                <a16:creationId xmlns:a16="http://schemas.microsoft.com/office/drawing/2014/main" id="{3EF35A5B-24DB-8A0C-335B-857429B5EF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43" b="52333"/>
          <a:stretch/>
        </p:blipFill>
        <p:spPr bwMode="auto">
          <a:xfrm>
            <a:off x="0" y="1"/>
            <a:ext cx="12192000" cy="463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5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6DC4E-AE91-46C4-BDB4-E53A5A0815EB}"/>
              </a:ext>
            </a:extLst>
          </p:cNvPr>
          <p:cNvSpPr>
            <a:spLocks noGrp="1"/>
          </p:cNvSpPr>
          <p:nvPr>
            <p:ph type="title"/>
          </p:nvPr>
        </p:nvSpPr>
        <p:spPr>
          <a:xfrm>
            <a:off x="1281085" y="524378"/>
            <a:ext cx="9894916" cy="482030"/>
          </a:xfrm>
        </p:spPr>
        <p:txBody>
          <a:bodyPr>
            <a:noAutofit/>
          </a:bodyPr>
          <a:lstStyle/>
          <a:p>
            <a:r>
              <a:rPr lang="en-US" sz="2800" dirty="0"/>
              <a:t>Recommended Action Levels: Outdoor Public Events</a:t>
            </a:r>
            <a:endParaRPr lang="en-US" sz="2700" dirty="0"/>
          </a:p>
        </p:txBody>
      </p:sp>
      <p:sp>
        <p:nvSpPr>
          <p:cNvPr id="8" name="Rectangle 2">
            <a:extLst>
              <a:ext uri="{FF2B5EF4-FFF2-40B4-BE49-F238E27FC236}">
                <a16:creationId xmlns:a16="http://schemas.microsoft.com/office/drawing/2014/main" id="{C38581C1-398C-479F-88C3-49D725FA95BA}"/>
              </a:ext>
            </a:extLst>
          </p:cNvPr>
          <p:cNvSpPr>
            <a:spLocks noChangeArrowheads="1"/>
          </p:cNvSpPr>
          <p:nvPr/>
        </p:nvSpPr>
        <p:spPr bwMode="auto">
          <a:xfrm>
            <a:off x="41656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C85F61F9-915B-C3B5-2DD6-2D28AC02DEE7}"/>
              </a:ext>
            </a:extLst>
          </p:cNvPr>
          <p:cNvGrpSpPr/>
          <p:nvPr/>
        </p:nvGrpSpPr>
        <p:grpSpPr>
          <a:xfrm>
            <a:off x="1281085" y="1520101"/>
            <a:ext cx="9077970" cy="4277970"/>
            <a:chOff x="1281085" y="1520101"/>
            <a:chExt cx="9077970" cy="4277970"/>
          </a:xfrm>
        </p:grpSpPr>
        <p:pic>
          <p:nvPicPr>
            <p:cNvPr id="6" name="Picture 5">
              <a:extLst>
                <a:ext uri="{FF2B5EF4-FFF2-40B4-BE49-F238E27FC236}">
                  <a16:creationId xmlns:a16="http://schemas.microsoft.com/office/drawing/2014/main" id="{E3731C55-9436-C28A-B1CD-CF49EBBCE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694" y="5248103"/>
              <a:ext cx="3401119" cy="549968"/>
            </a:xfrm>
            <a:prstGeom prst="rect">
              <a:avLst/>
            </a:prstGeom>
          </p:spPr>
        </p:pic>
        <p:pic>
          <p:nvPicPr>
            <p:cNvPr id="4" name="Picture 3" descr="A close-up of a white background&#10;&#10;Description automatically generated">
              <a:extLst>
                <a:ext uri="{FF2B5EF4-FFF2-40B4-BE49-F238E27FC236}">
                  <a16:creationId xmlns:a16="http://schemas.microsoft.com/office/drawing/2014/main" id="{C3F19461-D4C3-00A6-8C16-49217BCADD02}"/>
                </a:ext>
              </a:extLst>
            </p:cNvPr>
            <p:cNvPicPr>
              <a:picLocks noChangeAspect="1"/>
            </p:cNvPicPr>
            <p:nvPr/>
          </p:nvPicPr>
          <p:blipFill rotWithShape="1">
            <a:blip r:embed="rId4">
              <a:extLst>
                <a:ext uri="{28A0092B-C50C-407E-A947-70E740481C1C}">
                  <a14:useLocalDpi xmlns:a14="http://schemas.microsoft.com/office/drawing/2010/main" val="0"/>
                </a:ext>
              </a:extLst>
            </a:blip>
            <a:srcRect b="2706"/>
            <a:stretch/>
          </p:blipFill>
          <p:spPr>
            <a:xfrm>
              <a:off x="1281085" y="1520101"/>
              <a:ext cx="9077970" cy="3978022"/>
            </a:xfrm>
            <a:prstGeom prst="rect">
              <a:avLst/>
            </a:prstGeom>
          </p:spPr>
        </p:pic>
      </p:grpSp>
    </p:spTree>
    <p:extLst>
      <p:ext uri="{BB962C8B-B14F-4D97-AF65-F5344CB8AC3E}">
        <p14:creationId xmlns:p14="http://schemas.microsoft.com/office/powerpoint/2010/main" val="332272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6DC4E-AE91-46C4-BDB4-E53A5A0815EB}"/>
              </a:ext>
            </a:extLst>
          </p:cNvPr>
          <p:cNvSpPr>
            <a:spLocks noGrp="1"/>
          </p:cNvSpPr>
          <p:nvPr>
            <p:ph type="title"/>
          </p:nvPr>
        </p:nvSpPr>
        <p:spPr>
          <a:xfrm>
            <a:off x="1281085" y="524378"/>
            <a:ext cx="9894916" cy="482030"/>
          </a:xfrm>
        </p:spPr>
        <p:txBody>
          <a:bodyPr>
            <a:noAutofit/>
          </a:bodyPr>
          <a:lstStyle/>
          <a:p>
            <a:r>
              <a:rPr lang="en-US" sz="2800" dirty="0"/>
              <a:t>Recommended Action Levels: School Closures</a:t>
            </a:r>
            <a:endParaRPr lang="en-US" sz="2700" dirty="0"/>
          </a:p>
        </p:txBody>
      </p:sp>
      <p:sp>
        <p:nvSpPr>
          <p:cNvPr id="8" name="Rectangle 2">
            <a:extLst>
              <a:ext uri="{FF2B5EF4-FFF2-40B4-BE49-F238E27FC236}">
                <a16:creationId xmlns:a16="http://schemas.microsoft.com/office/drawing/2014/main" id="{C38581C1-398C-479F-88C3-49D725FA95BA}"/>
              </a:ext>
            </a:extLst>
          </p:cNvPr>
          <p:cNvSpPr>
            <a:spLocks noChangeArrowheads="1"/>
          </p:cNvSpPr>
          <p:nvPr/>
        </p:nvSpPr>
        <p:spPr bwMode="auto">
          <a:xfrm>
            <a:off x="41656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47A21718-A910-27A7-B597-F2E9C04D4E9A}"/>
              </a:ext>
            </a:extLst>
          </p:cNvPr>
          <p:cNvPicPr>
            <a:picLocks noChangeAspect="1"/>
          </p:cNvPicPr>
          <p:nvPr/>
        </p:nvPicPr>
        <p:blipFill>
          <a:blip r:embed="rId3"/>
          <a:stretch>
            <a:fillRect/>
          </a:stretch>
        </p:blipFill>
        <p:spPr>
          <a:xfrm>
            <a:off x="1309599" y="1458521"/>
            <a:ext cx="9572801" cy="4696091"/>
          </a:xfrm>
          <a:prstGeom prst="rect">
            <a:avLst/>
          </a:prstGeom>
        </p:spPr>
      </p:pic>
    </p:spTree>
    <p:extLst>
      <p:ext uri="{BB962C8B-B14F-4D97-AF65-F5344CB8AC3E}">
        <p14:creationId xmlns:p14="http://schemas.microsoft.com/office/powerpoint/2010/main" val="91798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6405E-22B4-2367-D61E-5C205205AB4D}"/>
              </a:ext>
            </a:extLst>
          </p:cNvPr>
          <p:cNvSpPr>
            <a:spLocks noGrp="1"/>
          </p:cNvSpPr>
          <p:nvPr>
            <p:ph type="title"/>
          </p:nvPr>
        </p:nvSpPr>
        <p:spPr>
          <a:xfrm>
            <a:off x="138936" y="1802720"/>
            <a:ext cx="4303856" cy="1626280"/>
          </a:xfrm>
        </p:spPr>
        <p:txBody>
          <a:bodyPr>
            <a:normAutofit fontScale="90000"/>
          </a:bodyPr>
          <a:lstStyle/>
          <a:p>
            <a:r>
              <a:rPr lang="en-US" dirty="0"/>
              <a:t>Recommended Action Levels: Children and Youth Activities</a:t>
            </a:r>
          </a:p>
        </p:txBody>
      </p:sp>
      <p:pic>
        <p:nvPicPr>
          <p:cNvPr id="4" name="Picture 3">
            <a:extLst>
              <a:ext uri="{FF2B5EF4-FFF2-40B4-BE49-F238E27FC236}">
                <a16:creationId xmlns:a16="http://schemas.microsoft.com/office/drawing/2014/main" id="{CE8B709F-D801-83B4-1BC5-67F6726D98F3}"/>
              </a:ext>
            </a:extLst>
          </p:cNvPr>
          <p:cNvPicPr>
            <a:picLocks noChangeAspect="1"/>
          </p:cNvPicPr>
          <p:nvPr/>
        </p:nvPicPr>
        <p:blipFill>
          <a:blip r:embed="rId3"/>
          <a:stretch>
            <a:fillRect/>
          </a:stretch>
        </p:blipFill>
        <p:spPr>
          <a:xfrm>
            <a:off x="5001529" y="119996"/>
            <a:ext cx="5436993" cy="6618007"/>
          </a:xfrm>
          <a:prstGeom prst="rect">
            <a:avLst/>
          </a:prstGeom>
          <a:ln>
            <a:solidFill>
              <a:schemeClr val="tx1"/>
            </a:solidFill>
          </a:ln>
        </p:spPr>
      </p:pic>
      <p:sp>
        <p:nvSpPr>
          <p:cNvPr id="5" name="Rectangle 4">
            <a:extLst>
              <a:ext uri="{FF2B5EF4-FFF2-40B4-BE49-F238E27FC236}">
                <a16:creationId xmlns:a16="http://schemas.microsoft.com/office/drawing/2014/main" id="{B61079A6-266A-671C-C57E-57F22DD4D62F}"/>
              </a:ext>
            </a:extLst>
          </p:cNvPr>
          <p:cNvSpPr/>
          <p:nvPr/>
        </p:nvSpPr>
        <p:spPr>
          <a:xfrm>
            <a:off x="3459055" y="6313251"/>
            <a:ext cx="1509300" cy="4247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B9E62-972A-4C69-B9B7-070A368A46CA}"/>
              </a:ext>
            </a:extLst>
          </p:cNvPr>
          <p:cNvSpPr txBox="1"/>
          <p:nvPr/>
        </p:nvSpPr>
        <p:spPr>
          <a:xfrm>
            <a:off x="138936" y="5852851"/>
            <a:ext cx="3718454" cy="584775"/>
          </a:xfrm>
          <a:prstGeom prst="rect">
            <a:avLst/>
          </a:prstGeom>
          <a:noFill/>
        </p:spPr>
        <p:txBody>
          <a:bodyPr wrap="square">
            <a:spAutoFit/>
          </a:bodyPr>
          <a:lstStyle/>
          <a:p>
            <a:r>
              <a:rPr lang="en-US" sz="1600" dirty="0">
                <a:hlinkClick r:id="rId4"/>
              </a:rPr>
              <a:t>Washington Children and Youth Activities Guide for Air Quality</a:t>
            </a:r>
            <a:endParaRPr lang="en-US" sz="1600" dirty="0"/>
          </a:p>
        </p:txBody>
      </p:sp>
    </p:spTree>
    <p:extLst>
      <p:ext uri="{BB962C8B-B14F-4D97-AF65-F5344CB8AC3E}">
        <p14:creationId xmlns:p14="http://schemas.microsoft.com/office/powerpoint/2010/main" val="350401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61739-319C-3B7A-7512-5E1E54F781F2}"/>
              </a:ext>
            </a:extLst>
          </p:cNvPr>
          <p:cNvSpPr>
            <a:spLocks noGrp="1"/>
          </p:cNvSpPr>
          <p:nvPr>
            <p:ph type="title"/>
          </p:nvPr>
        </p:nvSpPr>
        <p:spPr/>
        <p:txBody>
          <a:bodyPr>
            <a:normAutofit fontScale="90000"/>
          </a:bodyPr>
          <a:lstStyle/>
          <a:p>
            <a:r>
              <a:rPr lang="en-US" dirty="0"/>
              <a:t>Portable Air Cleaner Selection Guidance </a:t>
            </a:r>
            <a:r>
              <a:rPr lang="en-US" i="1" dirty="0"/>
              <a:t>(new)</a:t>
            </a:r>
          </a:p>
        </p:txBody>
      </p:sp>
      <p:pic>
        <p:nvPicPr>
          <p:cNvPr id="4" name="Picture 3">
            <a:extLst>
              <a:ext uri="{FF2B5EF4-FFF2-40B4-BE49-F238E27FC236}">
                <a16:creationId xmlns:a16="http://schemas.microsoft.com/office/drawing/2014/main" id="{E557BDE4-57E0-CAA4-1563-4C35B36C43DD}"/>
              </a:ext>
            </a:extLst>
          </p:cNvPr>
          <p:cNvPicPr>
            <a:picLocks noChangeAspect="1"/>
          </p:cNvPicPr>
          <p:nvPr/>
        </p:nvPicPr>
        <p:blipFill rotWithShape="1">
          <a:blip r:embed="rId3"/>
          <a:srcRect l="3278" t="3949" r="33611" b="23090"/>
          <a:stretch/>
        </p:blipFill>
        <p:spPr>
          <a:xfrm>
            <a:off x="637841" y="1638795"/>
            <a:ext cx="4691593" cy="3906982"/>
          </a:xfrm>
          <a:prstGeom prst="rect">
            <a:avLst/>
          </a:prstGeom>
        </p:spPr>
      </p:pic>
      <p:pic>
        <p:nvPicPr>
          <p:cNvPr id="5" name="Picture 4">
            <a:extLst>
              <a:ext uri="{FF2B5EF4-FFF2-40B4-BE49-F238E27FC236}">
                <a16:creationId xmlns:a16="http://schemas.microsoft.com/office/drawing/2014/main" id="{FDD0D133-96A3-E44D-3338-E58A55B9AEB3}"/>
              </a:ext>
            </a:extLst>
          </p:cNvPr>
          <p:cNvPicPr>
            <a:picLocks noChangeAspect="1"/>
          </p:cNvPicPr>
          <p:nvPr/>
        </p:nvPicPr>
        <p:blipFill rotWithShape="1">
          <a:blip r:embed="rId4"/>
          <a:srcRect l="2218" t="1568" r="34148"/>
          <a:stretch/>
        </p:blipFill>
        <p:spPr>
          <a:xfrm>
            <a:off x="6436426" y="1900768"/>
            <a:ext cx="4868884" cy="3383036"/>
          </a:xfrm>
          <a:prstGeom prst="rect">
            <a:avLst/>
          </a:prstGeom>
        </p:spPr>
      </p:pic>
      <p:sp>
        <p:nvSpPr>
          <p:cNvPr id="6" name="TextBox 5">
            <a:extLst>
              <a:ext uri="{FF2B5EF4-FFF2-40B4-BE49-F238E27FC236}">
                <a16:creationId xmlns:a16="http://schemas.microsoft.com/office/drawing/2014/main" id="{7668557C-FA82-F5C6-D87A-C3DA2E9C5332}"/>
              </a:ext>
            </a:extLst>
          </p:cNvPr>
          <p:cNvSpPr txBox="1"/>
          <p:nvPr/>
        </p:nvSpPr>
        <p:spPr>
          <a:xfrm>
            <a:off x="6436426" y="5382237"/>
            <a:ext cx="6094140" cy="646331"/>
          </a:xfrm>
          <a:prstGeom prst="rect">
            <a:avLst/>
          </a:prstGeom>
          <a:noFill/>
        </p:spPr>
        <p:txBody>
          <a:bodyPr wrap="square">
            <a:spAutoFit/>
          </a:bodyPr>
          <a:lstStyle/>
          <a:p>
            <a:r>
              <a:rPr lang="en-US" dirty="0">
                <a:solidFill>
                  <a:schemeClr val="accent5"/>
                </a:solidFill>
                <a:hlinkClick r:id="rId5">
                  <a:extLst>
                    <a:ext uri="{A12FA001-AC4F-418D-AE19-62706E023703}">
                      <ahyp:hlinkClr xmlns:ahyp="http://schemas.microsoft.com/office/drawing/2018/hyperlinkcolor" val="tx"/>
                    </a:ext>
                  </a:extLst>
                </a:hlinkClick>
              </a:rPr>
              <a:t>https://doh.wa.gov/community-and-environment/air-quality/indoor-air/portable-air-cleaners</a:t>
            </a:r>
            <a:r>
              <a:rPr lang="en-US" dirty="0">
                <a:solidFill>
                  <a:schemeClr val="accent5"/>
                </a:solidFill>
              </a:rPr>
              <a:t> </a:t>
            </a:r>
          </a:p>
        </p:txBody>
      </p:sp>
    </p:spTree>
    <p:extLst>
      <p:ext uri="{BB962C8B-B14F-4D97-AF65-F5344CB8AC3E}">
        <p14:creationId xmlns:p14="http://schemas.microsoft.com/office/powerpoint/2010/main" val="151629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6854-7528-7BA7-6055-88CDC237FC6A}"/>
              </a:ext>
            </a:extLst>
          </p:cNvPr>
          <p:cNvSpPr>
            <a:spLocks noGrp="1"/>
          </p:cNvSpPr>
          <p:nvPr>
            <p:ph type="title"/>
          </p:nvPr>
        </p:nvSpPr>
        <p:spPr/>
        <p:txBody>
          <a:bodyPr/>
          <a:lstStyle/>
          <a:p>
            <a:r>
              <a:rPr lang="en-US" dirty="0"/>
              <a:t>Thank you!</a:t>
            </a:r>
          </a:p>
        </p:txBody>
      </p:sp>
      <p:sp>
        <p:nvSpPr>
          <p:cNvPr id="4" name="Text Placeholder 1">
            <a:extLst>
              <a:ext uri="{FF2B5EF4-FFF2-40B4-BE49-F238E27FC236}">
                <a16:creationId xmlns:a16="http://schemas.microsoft.com/office/drawing/2014/main" id="{9BF6E5AD-8EF6-393C-AA69-41FDD5116E2A}"/>
              </a:ext>
            </a:extLst>
          </p:cNvPr>
          <p:cNvSpPr txBox="1">
            <a:spLocks/>
          </p:cNvSpPr>
          <p:nvPr/>
        </p:nvSpPr>
        <p:spPr>
          <a:xfrm>
            <a:off x="838200" y="2044603"/>
            <a:ext cx="3345085" cy="1198178"/>
          </a:xfrm>
        </p:spPr>
        <p:txBody>
          <a:bodyPr>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b="1" dirty="0"/>
              <a:t>Annie Doubleday</a:t>
            </a:r>
          </a:p>
          <a:p>
            <a:pPr>
              <a:lnSpc>
                <a:spcPct val="120000"/>
              </a:lnSpc>
            </a:pPr>
            <a:r>
              <a:rPr lang="en-US" dirty="0"/>
              <a:t>Ambient Air Quality Epidemiologist</a:t>
            </a:r>
          </a:p>
          <a:p>
            <a:pPr>
              <a:lnSpc>
                <a:spcPct val="120000"/>
              </a:lnSpc>
            </a:pPr>
            <a:r>
              <a:rPr lang="en-US" dirty="0">
                <a:hlinkClick r:id="rId3"/>
              </a:rPr>
              <a:t>Ann.doubleday@doh.wa.gov</a:t>
            </a:r>
            <a:r>
              <a:rPr lang="en-US" dirty="0"/>
              <a:t> </a:t>
            </a:r>
          </a:p>
        </p:txBody>
      </p:sp>
      <p:sp>
        <p:nvSpPr>
          <p:cNvPr id="8" name="Text Placeholder 1">
            <a:extLst>
              <a:ext uri="{FF2B5EF4-FFF2-40B4-BE49-F238E27FC236}">
                <a16:creationId xmlns:a16="http://schemas.microsoft.com/office/drawing/2014/main" id="{DD125650-4BAE-D4C9-9467-59867C6AF6AA}"/>
              </a:ext>
            </a:extLst>
          </p:cNvPr>
          <p:cNvSpPr txBox="1">
            <a:spLocks/>
          </p:cNvSpPr>
          <p:nvPr/>
        </p:nvSpPr>
        <p:spPr>
          <a:xfrm>
            <a:off x="6556334" y="3511569"/>
            <a:ext cx="3056407" cy="863402"/>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Clr>
                <a:srgbClr val="2699BB"/>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800" b="1" dirty="0">
                <a:solidFill>
                  <a:schemeClr val="tx1"/>
                </a:solidFill>
                <a:latin typeface="Calibri" panose="020F0502020204030204"/>
              </a:rPr>
              <a:t>Kayla Hamme</a:t>
            </a:r>
            <a:endPar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600" i="1" dirty="0">
                <a:solidFill>
                  <a:schemeClr val="tx1"/>
                </a:solidFill>
                <a:latin typeface="Calibri" panose="020F0502020204030204"/>
              </a:rPr>
              <a:t>Indoor Air Quality</a:t>
            </a:r>
          </a:p>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600" i="1" dirty="0">
                <a:solidFill>
                  <a:schemeClr val="tx1"/>
                </a:solidFill>
                <a:latin typeface="Calibri" panose="020F0502020204030204"/>
              </a:rPr>
              <a:t>Epidemiologist</a:t>
            </a:r>
            <a:endParaRPr kumimoji="0" lang="en-US" sz="1600" b="0" i="1"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 name="Text Placeholder 1">
            <a:extLst>
              <a:ext uri="{FF2B5EF4-FFF2-40B4-BE49-F238E27FC236}">
                <a16:creationId xmlns:a16="http://schemas.microsoft.com/office/drawing/2014/main" id="{4854A469-4331-C6F8-7F28-5BC3F13A8051}"/>
              </a:ext>
            </a:extLst>
          </p:cNvPr>
          <p:cNvSpPr txBox="1">
            <a:spLocks/>
          </p:cNvSpPr>
          <p:nvPr/>
        </p:nvSpPr>
        <p:spPr>
          <a:xfrm>
            <a:off x="6625556" y="2467834"/>
            <a:ext cx="2917961" cy="1299311"/>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Clr>
                <a:srgbClr val="2699BB"/>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Orly Stampfer</a:t>
            </a:r>
          </a:p>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600" i="1" dirty="0">
                <a:solidFill>
                  <a:schemeClr val="tx1"/>
                </a:solidFill>
                <a:latin typeface="Calibri" panose="020F0502020204030204"/>
              </a:rPr>
              <a:t>Indoor Air Quality </a:t>
            </a:r>
          </a:p>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600" i="1" dirty="0">
                <a:solidFill>
                  <a:schemeClr val="tx1"/>
                </a:solidFill>
                <a:latin typeface="Calibri" panose="020F0502020204030204"/>
              </a:rPr>
              <a:t>Epidemiologist</a:t>
            </a:r>
            <a:endParaRPr kumimoji="0" lang="en-US" sz="1600" b="0" i="1"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Text Placeholder 1">
            <a:extLst>
              <a:ext uri="{FF2B5EF4-FFF2-40B4-BE49-F238E27FC236}">
                <a16:creationId xmlns:a16="http://schemas.microsoft.com/office/drawing/2014/main" id="{1D6E7FFD-10CE-D7CD-D0AD-83E22BFCB9F5}"/>
              </a:ext>
            </a:extLst>
          </p:cNvPr>
          <p:cNvSpPr txBox="1">
            <a:spLocks/>
          </p:cNvSpPr>
          <p:nvPr/>
        </p:nvSpPr>
        <p:spPr>
          <a:xfrm>
            <a:off x="6556334" y="1471494"/>
            <a:ext cx="3056407" cy="946988"/>
          </a:xfrm>
          <a:prstGeom prst="rect">
            <a:avLst/>
          </a:prstGeom>
          <a:effectLst/>
        </p:spPr>
        <p:txBody>
          <a:bodyPr vert="horz" lIns="91440" tIns="45720" rIns="91440" bIns="45720" rtlCol="0">
            <a:noAutofit/>
          </a:bodyPr>
          <a:lstStyle>
            <a:lvl1pPr marL="0" indent="0" algn="l" defTabSz="914400" rtl="0" eaLnBrk="1" latinLnBrk="0" hangingPunct="1">
              <a:lnSpc>
                <a:spcPct val="90000"/>
              </a:lnSpc>
              <a:spcBef>
                <a:spcPts val="1000"/>
              </a:spcBef>
              <a:buClr>
                <a:srgbClr val="2699BB"/>
              </a:buClr>
              <a:buFont typeface="Wingdings" panose="05000000000000000000" pitchFamily="2" charset="2"/>
              <a:buNone/>
              <a:defRPr sz="2000" kern="1200">
                <a:solidFill>
                  <a:schemeClr val="tx1">
                    <a:lumMod val="65000"/>
                    <a:lumOff val="35000"/>
                  </a:schemeClr>
                </a:solidFill>
                <a:latin typeface="+mn-lt"/>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800" b="1" dirty="0">
                <a:solidFill>
                  <a:schemeClr val="tx1"/>
                </a:solidFill>
                <a:latin typeface="Calibri" panose="020F0502020204030204"/>
              </a:rPr>
              <a:t>Julie Fox</a:t>
            </a:r>
            <a:endPar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600" i="1" dirty="0">
                <a:solidFill>
                  <a:schemeClr val="tx1"/>
                </a:solidFill>
                <a:latin typeface="Calibri" panose="020F0502020204030204"/>
              </a:rPr>
              <a:t>Air Quality </a:t>
            </a:r>
          </a:p>
          <a:p>
            <a:pPr marL="0" marR="0" lvl="0" indent="0" algn="ctr" defTabSz="914400" rtl="0" eaLnBrk="1" fontAlgn="auto" latinLnBrk="0" hangingPunct="1">
              <a:lnSpc>
                <a:spcPct val="110000"/>
              </a:lnSpc>
              <a:spcBef>
                <a:spcPts val="0"/>
              </a:spcBef>
              <a:spcAft>
                <a:spcPts val="0"/>
              </a:spcAft>
              <a:buClr>
                <a:srgbClr val="2699BB"/>
              </a:buClr>
              <a:buSzTx/>
              <a:buFont typeface="Wingdings" panose="05000000000000000000" pitchFamily="2" charset="2"/>
              <a:buNone/>
              <a:tabLst/>
              <a:defRPr/>
            </a:pPr>
            <a:r>
              <a:rPr lang="en-US" sz="1600" i="1" dirty="0">
                <a:solidFill>
                  <a:schemeClr val="tx1"/>
                </a:solidFill>
                <a:latin typeface="Calibri" panose="020F0502020204030204"/>
              </a:rPr>
              <a:t>Epidemiologist</a:t>
            </a:r>
            <a:endParaRPr kumimoji="0" lang="en-US" sz="1600" b="0" i="1"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C8D3E58-701D-1161-974B-621EC00E3F54}"/>
              </a:ext>
            </a:extLst>
          </p:cNvPr>
          <p:cNvSpPr txBox="1"/>
          <p:nvPr/>
        </p:nvSpPr>
        <p:spPr>
          <a:xfrm>
            <a:off x="6881410" y="905703"/>
            <a:ext cx="2667397" cy="369332"/>
          </a:xfrm>
          <a:prstGeom prst="rect">
            <a:avLst/>
          </a:prstGeom>
          <a:noFill/>
        </p:spPr>
        <p:txBody>
          <a:bodyPr wrap="none" rtlCol="0">
            <a:spAutoFit/>
          </a:bodyPr>
          <a:lstStyle/>
          <a:p>
            <a:r>
              <a:rPr lang="en-US" b="1" dirty="0"/>
              <a:t>WA DOH Air Quality Team</a:t>
            </a:r>
          </a:p>
        </p:txBody>
      </p:sp>
    </p:spTree>
    <p:extLst>
      <p:ext uri="{BB962C8B-B14F-4D97-AF65-F5344CB8AC3E}">
        <p14:creationId xmlns:p14="http://schemas.microsoft.com/office/powerpoint/2010/main" val="360202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0" y="2070078"/>
            <a:ext cx="7383344" cy="3808096"/>
          </a:xfrm>
          <a:prstGeom prst="rect">
            <a:avLst/>
          </a:prstGeom>
          <a:solidFill>
            <a:schemeClr val="bg1"/>
          </a:solidFill>
        </p:spPr>
        <p:txBody>
          <a:bodyPr>
            <a:normAutofit fontScale="40000" lnSpcReduction="20000"/>
          </a:bodyPr>
          <a:lstStyle/>
          <a:p>
            <a:pPr marL="623887" lvl="1" indent="-342900">
              <a:buClr>
                <a:schemeClr val="bg1"/>
              </a:buClr>
              <a:buSzPct val="130000"/>
              <a:buFont typeface="Arial" panose="020B0604020202020204" pitchFamily="34" charset="0"/>
              <a:buChar char="•"/>
            </a:pPr>
            <a:endParaRPr lang="en-US" sz="500" dirty="0">
              <a:solidFill>
                <a:schemeClr val="bg1"/>
              </a:solidFill>
            </a:endParaRP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Eye, nose, and throat irritation</a:t>
            </a: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Cough, wheeze, shortness of breath</a:t>
            </a: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Headaches</a:t>
            </a: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Fatigue</a:t>
            </a: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Irregular heartbeat, chest pain </a:t>
            </a: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Exacerbations of chronic lung and heart conditions</a:t>
            </a:r>
          </a:p>
          <a:p>
            <a:pPr marL="623887" lvl="1" indent="-342900">
              <a:lnSpc>
                <a:spcPct val="150000"/>
              </a:lnSpc>
              <a:buClrTx/>
              <a:buSzPct val="130000"/>
              <a:buFont typeface="Arial" panose="020B0604020202020204" pitchFamily="34" charset="0"/>
              <a:buChar char="•"/>
            </a:pPr>
            <a:r>
              <a:rPr lang="en-US" sz="5500" dirty="0">
                <a:solidFill>
                  <a:schemeClr val="tx1"/>
                </a:solidFill>
                <a:latin typeface="+mn-lt"/>
              </a:rPr>
              <a:t>Overall increase in hospitalizations &amp; deaths</a:t>
            </a:r>
          </a:p>
          <a:p>
            <a:pPr marL="623887" lvl="1" indent="-342900">
              <a:lnSpc>
                <a:spcPct val="150000"/>
              </a:lnSpc>
              <a:buClrTx/>
              <a:buSzPct val="130000"/>
              <a:buFont typeface="Arial" panose="020B0604020202020204" pitchFamily="34" charset="0"/>
              <a:buChar char="•"/>
            </a:pPr>
            <a:endParaRPr lang="en-US" sz="2600" dirty="0">
              <a:solidFill>
                <a:schemeClr val="tx1"/>
              </a:solidFill>
              <a:latin typeface="+mn-lt"/>
            </a:endParaRPr>
          </a:p>
          <a:p>
            <a:pPr>
              <a:buClr>
                <a:schemeClr val="bg2"/>
              </a:buClr>
              <a:buFont typeface="Arial" panose="020B0604020202020204" pitchFamily="34" charset="0"/>
              <a:buChar char="•"/>
            </a:pPr>
            <a:endParaRPr lang="en-US" sz="2600" dirty="0"/>
          </a:p>
        </p:txBody>
      </p:sp>
      <p:pic>
        <p:nvPicPr>
          <p:cNvPr id="9" name="Picture 8" descr="Graphic developed by the Dept of Health describing symptoms related to exposure to wildfire smoke." title="DOH  symptoms from wildfire smoke graphic"/>
          <p:cNvPicPr>
            <a:picLocks noChangeAspect="1"/>
          </p:cNvPicPr>
          <p:nvPr/>
        </p:nvPicPr>
        <p:blipFill rotWithShape="1">
          <a:blip r:embed="rId3" cstate="print">
            <a:extLst>
              <a:ext uri="{28A0092B-C50C-407E-A947-70E740481C1C}">
                <a14:useLocalDpi xmlns:a14="http://schemas.microsoft.com/office/drawing/2010/main" val="0"/>
              </a:ext>
            </a:extLst>
          </a:blip>
          <a:srcRect l="4099" t="29492" r="27691" b="31521"/>
          <a:stretch/>
        </p:blipFill>
        <p:spPr>
          <a:xfrm>
            <a:off x="7264958" y="2070078"/>
            <a:ext cx="4927042" cy="3808096"/>
          </a:xfrm>
          <a:prstGeom prst="rect">
            <a:avLst/>
          </a:prstGeom>
        </p:spPr>
      </p:pic>
      <p:sp>
        <p:nvSpPr>
          <p:cNvPr id="6" name="TextBox 5"/>
          <p:cNvSpPr txBox="1"/>
          <p:nvPr/>
        </p:nvSpPr>
        <p:spPr>
          <a:xfrm>
            <a:off x="517133" y="948947"/>
            <a:ext cx="1115773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panose="020F0302020204030204"/>
                <a:ea typeface="+mn-ea"/>
                <a:cs typeface="+mn-cs"/>
              </a:rPr>
              <a:t>Minor to deadly responses to wildfire smoke</a:t>
            </a:r>
          </a:p>
        </p:txBody>
      </p:sp>
    </p:spTree>
    <p:extLst>
      <p:ext uri="{BB962C8B-B14F-4D97-AF65-F5344CB8AC3E}">
        <p14:creationId xmlns:p14="http://schemas.microsoft.com/office/powerpoint/2010/main" val="379847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a:t>Sensitive Groups with Increased Risk</a:t>
            </a:r>
          </a:p>
        </p:txBody>
      </p:sp>
      <p:sp>
        <p:nvSpPr>
          <p:cNvPr id="15" name="Text Placeholder 3"/>
          <p:cNvSpPr txBox="1">
            <a:spLocks/>
          </p:cNvSpPr>
          <p:nvPr/>
        </p:nvSpPr>
        <p:spPr>
          <a:xfrm>
            <a:off x="869537" y="1361329"/>
            <a:ext cx="4723544" cy="24989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57B6AF"/>
              </a:buClr>
              <a:buFont typeface="Wingdings" panose="05000000000000000000" pitchFamily="2" charset="2"/>
              <a:buNone/>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57B6AF"/>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People with </a:t>
            </a:r>
            <a:r>
              <a:rPr lang="en-US">
                <a:solidFill>
                  <a:srgbClr val="000000"/>
                </a:solidFill>
                <a:latin typeface="Calibri" panose="020F0502020204030204"/>
              </a:rPr>
              <a:t>health</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 conditions</a:t>
            </a:r>
          </a:p>
          <a:p>
            <a:pPr marL="862013" marR="0" lvl="1" indent="-3429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kumimoji="0" lang="en-US" sz="2000" b="0" i="0" u="none" strike="noStrike" kern="1200" cap="none" spc="0" normalizeH="0" baseline="0" noProof="0">
                <a:ln>
                  <a:noFill/>
                </a:ln>
                <a:solidFill>
                  <a:schemeClr val="tx2"/>
                </a:solidFill>
                <a:effectLst/>
                <a:uLnTx/>
                <a:uFillTx/>
                <a:latin typeface="Calibri" panose="020F0502020204030204"/>
                <a:ea typeface="+mn-ea"/>
                <a:cs typeface="Calibri" panose="020F0502020204030204" pitchFamily="34" charset="0"/>
              </a:rPr>
              <a:t>Lung &amp; heart diseases</a:t>
            </a:r>
          </a:p>
          <a:p>
            <a:pPr marL="862013" marR="0" lvl="1" indent="-3429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kumimoji="0" lang="en-US" sz="2000" b="0" i="0" u="none" strike="noStrike" kern="1200" cap="none" spc="0" normalizeH="0" baseline="0" noProof="0">
                <a:ln>
                  <a:noFill/>
                </a:ln>
                <a:solidFill>
                  <a:schemeClr val="tx2"/>
                </a:solidFill>
                <a:effectLst/>
                <a:uLnTx/>
                <a:uFillTx/>
                <a:latin typeface="Calibri" panose="020F0502020204030204"/>
                <a:ea typeface="+mn-ea"/>
                <a:cs typeface="Calibri" panose="020F0502020204030204" pitchFamily="34" charset="0"/>
              </a:rPr>
              <a:t>Respiratory illness</a:t>
            </a:r>
          </a:p>
          <a:p>
            <a:pPr marL="862013" marR="0" lvl="1" indent="-34290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kumimoji="0" lang="en-US" sz="2000" b="0" i="0" u="none" strike="noStrike" kern="1200" cap="none" spc="0" normalizeH="0" baseline="0" noProof="0">
                <a:ln>
                  <a:noFill/>
                </a:ln>
                <a:solidFill>
                  <a:schemeClr val="tx2"/>
                </a:solidFill>
                <a:effectLst/>
                <a:uLnTx/>
                <a:uFillTx/>
                <a:latin typeface="Calibri" panose="020F0502020204030204"/>
                <a:ea typeface="+mn-ea"/>
                <a:cs typeface="Calibri" panose="020F0502020204030204" pitchFamily="34" charset="0"/>
              </a:rPr>
              <a:t>Diabetes</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People 18 and younger</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rPr>
              <a:t>People 65 years and older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9833" y="3932502"/>
            <a:ext cx="2652333" cy="1791753"/>
          </a:xfrm>
          <a:prstGeom prst="rect">
            <a:avLst/>
          </a:prstGeom>
          <a:ln>
            <a:solidFill>
              <a:schemeClr val="accent6"/>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978" y="3946819"/>
            <a:ext cx="2659647" cy="1791753"/>
          </a:xfrm>
          <a:prstGeom prst="rect">
            <a:avLst/>
          </a:prstGeom>
          <a:ln>
            <a:solidFill>
              <a:schemeClr val="accent6"/>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2374" y="3961138"/>
            <a:ext cx="2644676" cy="1763117"/>
          </a:xfrm>
          <a:prstGeom prst="rect">
            <a:avLst/>
          </a:prstGeom>
          <a:ln>
            <a:solidFill>
              <a:schemeClr val="accent6"/>
            </a:solidFill>
          </a:ln>
        </p:spPr>
      </p:pic>
      <p:sp>
        <p:nvSpPr>
          <p:cNvPr id="8" name="Text Placeholder 3">
            <a:extLst>
              <a:ext uri="{FF2B5EF4-FFF2-40B4-BE49-F238E27FC236}">
                <a16:creationId xmlns:a16="http://schemas.microsoft.com/office/drawing/2014/main" id="{FB5414E9-A4FD-D482-2ACB-147E515A753D}"/>
              </a:ext>
            </a:extLst>
          </p:cNvPr>
          <p:cNvSpPr txBox="1">
            <a:spLocks/>
          </p:cNvSpPr>
          <p:nvPr/>
        </p:nvSpPr>
        <p:spPr>
          <a:xfrm>
            <a:off x="7117937" y="1482410"/>
            <a:ext cx="4723544" cy="24989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57B6AF"/>
              </a:buClr>
              <a:buFont typeface="Wingdings" panose="05000000000000000000" pitchFamily="2" charset="2"/>
              <a:buNone/>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57B6AF"/>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Pregnant people</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Outdoor workers</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People of color</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Tribal and indigenous people</a:t>
            </a:r>
          </a:p>
          <a:p>
            <a:pPr marL="342900" marR="0" lvl="0" indent="-3429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People with low income</a:t>
            </a:r>
          </a:p>
        </p:txBody>
      </p:sp>
    </p:spTree>
    <p:extLst>
      <p:ext uri="{BB962C8B-B14F-4D97-AF65-F5344CB8AC3E}">
        <p14:creationId xmlns:p14="http://schemas.microsoft.com/office/powerpoint/2010/main" val="330267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35822" y="422275"/>
            <a:ext cx="6908277" cy="6435725"/>
          </a:xfrm>
        </p:spPr>
        <p:txBody>
          <a:bodyPr>
            <a:normAutofit lnSpcReduction="10000"/>
          </a:bodyPr>
          <a:lstStyle/>
          <a:p>
            <a:pPr marL="0" indent="0">
              <a:buNone/>
            </a:pPr>
            <a:r>
              <a:rPr lang="en-US" sz="2200" b="1" dirty="0">
                <a:solidFill>
                  <a:schemeClr val="tx1"/>
                </a:solidFill>
              </a:rPr>
              <a:t>1. </a:t>
            </a:r>
            <a:r>
              <a:rPr lang="en-US" sz="2400" b="1" dirty="0">
                <a:solidFill>
                  <a:schemeClr val="tx1"/>
                </a:solidFill>
                <a:latin typeface="+mn-lt"/>
              </a:rPr>
              <a:t>Stay updated on current and forecast air quality</a:t>
            </a:r>
            <a:endParaRPr lang="en-US" sz="2200" b="1" dirty="0">
              <a:solidFill>
                <a:schemeClr val="tx1"/>
              </a:solidFill>
              <a:latin typeface="+mn-lt"/>
            </a:endParaRPr>
          </a:p>
          <a:p>
            <a:pPr lvl="1">
              <a:buFont typeface="Arial" panose="020B0604020202020204" pitchFamily="34" charset="0"/>
              <a:buChar char="•"/>
            </a:pPr>
            <a:r>
              <a:rPr lang="en-US" sz="2200" dirty="0">
                <a:solidFill>
                  <a:schemeClr val="tx2"/>
                </a:solidFill>
                <a:latin typeface="+mn-lt"/>
              </a:rPr>
              <a:t>Check the air quality index (AQI)</a:t>
            </a:r>
            <a:br>
              <a:rPr lang="en-US" dirty="0">
                <a:latin typeface="+mn-lt"/>
              </a:rPr>
            </a:br>
            <a:endParaRPr lang="en-US" sz="1100" b="1" dirty="0">
              <a:latin typeface="+mn-lt"/>
            </a:endParaRPr>
          </a:p>
          <a:p>
            <a:pPr marL="0" indent="0">
              <a:buNone/>
            </a:pPr>
            <a:r>
              <a:rPr lang="en-US" sz="2200" b="1" dirty="0">
                <a:solidFill>
                  <a:schemeClr val="tx1"/>
                </a:solidFill>
                <a:latin typeface="+mn-lt"/>
              </a:rPr>
              <a:t>2. </a:t>
            </a:r>
            <a:r>
              <a:rPr lang="en-US" sz="2400" b="1" dirty="0">
                <a:solidFill>
                  <a:schemeClr val="tx1"/>
                </a:solidFill>
                <a:latin typeface="+mn-lt"/>
              </a:rPr>
              <a:t>Reduce exposure</a:t>
            </a:r>
            <a:endParaRPr lang="en-US" sz="2200" b="1" dirty="0">
              <a:solidFill>
                <a:schemeClr val="tx1"/>
              </a:solidFill>
              <a:latin typeface="+mn-lt"/>
            </a:endParaRPr>
          </a:p>
          <a:p>
            <a:pPr lvl="1">
              <a:buFont typeface="Arial" panose="020B0604020202020204" pitchFamily="34" charset="0"/>
              <a:buChar char="•"/>
            </a:pPr>
            <a:r>
              <a:rPr lang="en-US" sz="2200" dirty="0">
                <a:solidFill>
                  <a:schemeClr val="tx2"/>
                </a:solidFill>
                <a:latin typeface="+mn-lt"/>
                <a:sym typeface="Wingdings" panose="05000000000000000000" pitchFamily="2" charset="2"/>
              </a:rPr>
              <a:t>Avoid strenuous outdoor physical activity</a:t>
            </a:r>
          </a:p>
          <a:p>
            <a:pPr lvl="1">
              <a:buFont typeface="Arial" panose="020B0604020202020204" pitchFamily="34" charset="0"/>
              <a:buChar char="•"/>
            </a:pPr>
            <a:r>
              <a:rPr lang="en-US" sz="2200" dirty="0">
                <a:solidFill>
                  <a:schemeClr val="tx2"/>
                </a:solidFill>
                <a:latin typeface="+mn-lt"/>
                <a:sym typeface="Wingdings" panose="05000000000000000000" pitchFamily="2" charset="2"/>
              </a:rPr>
              <a:t>Limit time outdoors</a:t>
            </a:r>
            <a:br>
              <a:rPr lang="en-US" sz="1900" dirty="0">
                <a:latin typeface="+mn-lt"/>
                <a:sym typeface="Wingdings" panose="05000000000000000000" pitchFamily="2" charset="2"/>
              </a:rPr>
            </a:br>
            <a:endParaRPr lang="en-US" sz="1100" dirty="0">
              <a:latin typeface="+mn-lt"/>
            </a:endParaRPr>
          </a:p>
          <a:p>
            <a:pPr marL="0" indent="0">
              <a:buNone/>
            </a:pPr>
            <a:r>
              <a:rPr lang="en-US" sz="2200" b="1" dirty="0">
                <a:solidFill>
                  <a:schemeClr val="tx1"/>
                </a:solidFill>
                <a:latin typeface="+mn-lt"/>
              </a:rPr>
              <a:t>3</a:t>
            </a:r>
            <a:r>
              <a:rPr lang="en-US" sz="2400" b="1" dirty="0">
                <a:solidFill>
                  <a:schemeClr val="tx1"/>
                </a:solidFill>
                <a:latin typeface="+mn-lt"/>
              </a:rPr>
              <a:t>. Stay inside with cleaner indoor air </a:t>
            </a:r>
            <a:endParaRPr lang="en-US" sz="2200" b="1" dirty="0">
              <a:solidFill>
                <a:schemeClr val="tx1"/>
              </a:solidFill>
              <a:latin typeface="+mn-lt"/>
            </a:endParaRPr>
          </a:p>
          <a:p>
            <a:pPr lvl="1">
              <a:buFont typeface="Arial" panose="020B0604020202020204" pitchFamily="34" charset="0"/>
              <a:buChar char="•"/>
            </a:pPr>
            <a:r>
              <a:rPr lang="en-US" sz="2200" dirty="0">
                <a:solidFill>
                  <a:schemeClr val="tx2"/>
                </a:solidFill>
                <a:latin typeface="+mn-lt"/>
              </a:rPr>
              <a:t>Close windows and doors, unless its too hot to maintain safe temperatures </a:t>
            </a:r>
          </a:p>
          <a:p>
            <a:pPr lvl="1">
              <a:buFont typeface="Arial" panose="020B0604020202020204" pitchFamily="34" charset="0"/>
              <a:buChar char="•"/>
            </a:pPr>
            <a:r>
              <a:rPr lang="en-US" sz="2200" dirty="0">
                <a:solidFill>
                  <a:schemeClr val="tx2"/>
                </a:solidFill>
                <a:latin typeface="+mn-lt"/>
              </a:rPr>
              <a:t>Don’t add to indoor air pollution</a:t>
            </a:r>
          </a:p>
          <a:p>
            <a:pPr lvl="1">
              <a:buFont typeface="Arial" panose="020B0604020202020204" pitchFamily="34" charset="0"/>
              <a:buChar char="•"/>
            </a:pPr>
            <a:r>
              <a:rPr lang="en-US" sz="2200" dirty="0">
                <a:solidFill>
                  <a:schemeClr val="tx2"/>
                </a:solidFill>
                <a:latin typeface="+mn-lt"/>
              </a:rPr>
              <a:t>Filter indoor air</a:t>
            </a:r>
          </a:p>
          <a:p>
            <a:pPr lvl="3">
              <a:buClr>
                <a:schemeClr val="accent2"/>
              </a:buClr>
              <a:buSzPct val="75000"/>
              <a:buFont typeface="Wingdings" panose="05000000000000000000" pitchFamily="2" charset="2"/>
              <a:buChar char="§"/>
            </a:pPr>
            <a:r>
              <a:rPr lang="en-US" sz="1600" dirty="0">
                <a:solidFill>
                  <a:schemeClr val="tx2"/>
                </a:solidFill>
              </a:rPr>
              <a:t>HVAC system with a MERV 13 filter</a:t>
            </a:r>
          </a:p>
          <a:p>
            <a:pPr lvl="3">
              <a:buClr>
                <a:schemeClr val="accent2"/>
              </a:buClr>
              <a:buSzPct val="75000"/>
              <a:buFont typeface="Wingdings" panose="05000000000000000000" pitchFamily="2" charset="2"/>
              <a:buChar char="§"/>
            </a:pPr>
            <a:r>
              <a:rPr lang="en-US" sz="1600" dirty="0">
                <a:solidFill>
                  <a:schemeClr val="tx2"/>
                </a:solidFill>
              </a:rPr>
              <a:t>Portable air cleaner with a HEPA filter </a:t>
            </a:r>
          </a:p>
          <a:p>
            <a:pPr lvl="3">
              <a:buClr>
                <a:schemeClr val="accent2"/>
              </a:buClr>
              <a:buSzPct val="75000"/>
              <a:buFont typeface="Wingdings" panose="05000000000000000000" pitchFamily="2" charset="2"/>
              <a:buChar char="§"/>
            </a:pPr>
            <a:r>
              <a:rPr lang="en-US" sz="1600" dirty="0">
                <a:solidFill>
                  <a:schemeClr val="tx2"/>
                </a:solidFill>
              </a:rPr>
              <a:t>DIY box fan filter</a:t>
            </a:r>
            <a:endParaRPr lang="en-US" dirty="0">
              <a:solidFill>
                <a:schemeClr val="tx2"/>
              </a:solidFill>
            </a:endParaRPr>
          </a:p>
          <a:p>
            <a:pPr lvl="1">
              <a:buFont typeface="Arial" panose="020B0604020202020204" pitchFamily="34" charset="0"/>
              <a:buChar char="•"/>
            </a:pPr>
            <a:r>
              <a:rPr lang="en-US" sz="2200" dirty="0">
                <a:solidFill>
                  <a:schemeClr val="tx2"/>
                </a:solidFill>
                <a:latin typeface="+mn-lt"/>
              </a:rPr>
              <a:t>If unable to maintain clean air at home, go elsewhere for cleaner air, such as a friend’s or public space</a:t>
            </a:r>
            <a:br>
              <a:rPr lang="en-US" dirty="0">
                <a:latin typeface="+mn-lt"/>
              </a:rPr>
            </a:br>
            <a:endParaRPr lang="en-US" sz="1300" dirty="0">
              <a:latin typeface="+mn-lt"/>
            </a:endParaRPr>
          </a:p>
          <a:p>
            <a:pPr marL="0" indent="0">
              <a:buNone/>
            </a:pPr>
            <a:r>
              <a:rPr lang="en-US" sz="2200" b="1" dirty="0">
                <a:solidFill>
                  <a:schemeClr val="tx1"/>
                </a:solidFill>
                <a:latin typeface="+mn-lt"/>
              </a:rPr>
              <a:t>4. </a:t>
            </a:r>
            <a:r>
              <a:rPr lang="en-US" sz="2400" b="1" dirty="0">
                <a:solidFill>
                  <a:schemeClr val="tx1"/>
                </a:solidFill>
                <a:latin typeface="+mn-lt"/>
              </a:rPr>
              <a:t>Pay attention to symptoms</a:t>
            </a:r>
            <a:endParaRPr lang="en-US" sz="2200" b="1" dirty="0">
              <a:solidFill>
                <a:schemeClr val="tx1"/>
              </a:solidFill>
              <a:latin typeface="+mn-lt"/>
            </a:endParaRPr>
          </a:p>
          <a:p>
            <a:pPr lvl="1">
              <a:buFont typeface="Arial" panose="020B0604020202020204" pitchFamily="34" charset="0"/>
              <a:buChar char="•"/>
            </a:pPr>
            <a:r>
              <a:rPr lang="en-US" sz="2200" dirty="0">
                <a:solidFill>
                  <a:schemeClr val="tx2"/>
                </a:solidFill>
                <a:latin typeface="+mn-lt"/>
              </a:rPr>
              <a:t>Seek medical help if needed</a:t>
            </a:r>
          </a:p>
          <a:p>
            <a:pPr lvl="1">
              <a:buFont typeface="Wingdings" panose="05000000000000000000" pitchFamily="2" charset="2"/>
              <a:buChar char="§"/>
            </a:pPr>
            <a:endParaRPr lang="en-US" sz="2400" dirty="0"/>
          </a:p>
          <a:p>
            <a:pPr marL="519113" lvl="2" indent="0">
              <a:buNone/>
            </a:pPr>
            <a:endParaRPr lang="en-US" dirty="0"/>
          </a:p>
          <a:p>
            <a:pPr marL="914400" lvl="1" indent="-514350">
              <a:buFont typeface="+mj-lt"/>
              <a:buAutoNum type="arabicPeriod"/>
            </a:pPr>
            <a:endParaRPr lang="en-US" dirty="0"/>
          </a:p>
          <a:p>
            <a:pPr lvl="2"/>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7335" y="3133265"/>
            <a:ext cx="2180494" cy="21804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1230" y="-154962"/>
            <a:ext cx="2185676" cy="21856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302" y="1400609"/>
            <a:ext cx="2239528" cy="22395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3611" y="4988750"/>
            <a:ext cx="1980911" cy="1980911"/>
          </a:xfrm>
          <a:prstGeom prst="rect">
            <a:avLst/>
          </a:prstGeom>
        </p:spPr>
      </p:pic>
      <p:sp>
        <p:nvSpPr>
          <p:cNvPr id="9" name="Text Placeholder 6">
            <a:extLst>
              <a:ext uri="{FF2B5EF4-FFF2-40B4-BE49-F238E27FC236}">
                <a16:creationId xmlns:a16="http://schemas.microsoft.com/office/drawing/2014/main" id="{4B027C1C-F3C9-4BDA-944C-89CF82CC92B1}"/>
              </a:ext>
            </a:extLst>
          </p:cNvPr>
          <p:cNvSpPr txBox="1">
            <a:spLocks/>
          </p:cNvSpPr>
          <p:nvPr/>
        </p:nvSpPr>
        <p:spPr>
          <a:xfrm>
            <a:off x="0" y="0"/>
            <a:ext cx="2657336" cy="6858000"/>
          </a:xfrm>
          <a:prstGeom prst="rect">
            <a:avLst/>
          </a:prstGeom>
          <a:solidFill>
            <a:schemeClr val="accent1"/>
          </a:solidFill>
          <a:ln>
            <a:solidFill>
              <a:srgbClr val="4AA7BA"/>
            </a:solidFill>
          </a:ln>
          <a:effectLst>
            <a:outerShdw blurRad="50800" dist="38100" dir="5400000" algn="t" rotWithShape="0">
              <a:prstClr val="black">
                <a:alpha val="40000"/>
              </a:prstClr>
            </a:outerShdw>
          </a:effectLst>
        </p:spPr>
        <p:txBody>
          <a:bodyPr anchor="ct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349D96"/>
              </a:buClr>
              <a:buSzTx/>
              <a:buFont typeface="Wingdings" panose="05000000000000000000" pitchFamily="2" charset="2"/>
              <a:buNone/>
              <a:tabLst/>
              <a:defRPr/>
            </a:pPr>
            <a:r>
              <a:rPr kumimoji="0" lang="en-US" sz="36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Steps to reduce exposure to smoke</a:t>
            </a:r>
          </a:p>
        </p:txBody>
      </p:sp>
    </p:spTree>
    <p:extLst>
      <p:ext uri="{BB962C8B-B14F-4D97-AF65-F5344CB8AC3E}">
        <p14:creationId xmlns:p14="http://schemas.microsoft.com/office/powerpoint/2010/main" val="113830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0BF1-A19B-ABB6-D24F-A514A14C63C2}"/>
              </a:ext>
            </a:extLst>
          </p:cNvPr>
          <p:cNvSpPr>
            <a:spLocks noGrp="1"/>
          </p:cNvSpPr>
          <p:nvPr>
            <p:ph type="title"/>
          </p:nvPr>
        </p:nvSpPr>
        <p:spPr/>
        <p:txBody>
          <a:bodyPr>
            <a:normAutofit fontScale="90000"/>
          </a:bodyPr>
          <a:lstStyle/>
          <a:p>
            <a:r>
              <a:rPr lang="en-US" dirty="0"/>
              <a:t>Smoke from Fires Webpage</a:t>
            </a:r>
          </a:p>
        </p:txBody>
      </p:sp>
      <p:sp>
        <p:nvSpPr>
          <p:cNvPr id="6" name="TextBox 5"/>
          <p:cNvSpPr txBox="1"/>
          <p:nvPr/>
        </p:nvSpPr>
        <p:spPr>
          <a:xfrm>
            <a:off x="7176010" y="2366956"/>
            <a:ext cx="2682240" cy="369332"/>
          </a:xfrm>
          <a:prstGeom prst="rect">
            <a:avLst/>
          </a:prstGeom>
          <a:noFill/>
        </p:spPr>
        <p:txBody>
          <a:bodyPr wrap="square" rtlCol="0">
            <a:spAutoFit/>
          </a:bodyPr>
          <a:lstStyle/>
          <a:p>
            <a:r>
              <a:rPr lang="en-US" dirty="0"/>
              <a:t>Available in 9 languages</a:t>
            </a:r>
          </a:p>
        </p:txBody>
      </p:sp>
      <p:sp>
        <p:nvSpPr>
          <p:cNvPr id="3" name="Rectangle 2"/>
          <p:cNvSpPr/>
          <p:nvPr/>
        </p:nvSpPr>
        <p:spPr>
          <a:xfrm>
            <a:off x="6379558" y="1861909"/>
            <a:ext cx="4355487" cy="400110"/>
          </a:xfrm>
          <a:prstGeom prst="rect">
            <a:avLst/>
          </a:prstGeom>
        </p:spPr>
        <p:txBody>
          <a:bodyPr wrap="square">
            <a:spAutoFit/>
          </a:bodyPr>
          <a:lstStyle/>
          <a:p>
            <a:r>
              <a:rPr lang="en-US" sz="2000" dirty="0">
                <a:latin typeface="Century Gothic" panose="020B0502020202020204" pitchFamily="34" charset="0"/>
                <a:hlinkClick r:id="rId3"/>
              </a:rPr>
              <a:t>www.doh.wa.gov/smokefromfires</a:t>
            </a:r>
            <a:r>
              <a:rPr lang="en-US" sz="2000" dirty="0">
                <a:latin typeface="Century Gothic" panose="020B0502020202020204" pitchFamily="34" charset="0"/>
              </a:rPr>
              <a:t> </a:t>
            </a:r>
          </a:p>
        </p:txBody>
      </p:sp>
      <p:pic>
        <p:nvPicPr>
          <p:cNvPr id="14" name="Picture 13">
            <a:extLst>
              <a:ext uri="{FF2B5EF4-FFF2-40B4-BE49-F238E27FC236}">
                <a16:creationId xmlns:a16="http://schemas.microsoft.com/office/drawing/2014/main" id="{E0FA633D-89E4-9A10-8ED0-3E0749E53364}"/>
              </a:ext>
            </a:extLst>
          </p:cNvPr>
          <p:cNvPicPr>
            <a:picLocks noChangeAspect="1"/>
          </p:cNvPicPr>
          <p:nvPr/>
        </p:nvPicPr>
        <p:blipFill>
          <a:blip r:embed="rId4"/>
          <a:stretch>
            <a:fillRect/>
          </a:stretch>
        </p:blipFill>
        <p:spPr>
          <a:xfrm>
            <a:off x="311916" y="1436912"/>
            <a:ext cx="5224077" cy="4775825"/>
          </a:xfrm>
          <a:prstGeom prst="rect">
            <a:avLst/>
          </a:prstGeom>
          <a:ln>
            <a:solidFill>
              <a:schemeClr val="accent6"/>
            </a:solidFill>
          </a:ln>
        </p:spPr>
      </p:pic>
      <p:pic>
        <p:nvPicPr>
          <p:cNvPr id="5" name="Picture 4" descr="A screenshot of a computer&#10;&#10;Description automatically generated">
            <a:extLst>
              <a:ext uri="{FF2B5EF4-FFF2-40B4-BE49-F238E27FC236}">
                <a16:creationId xmlns:a16="http://schemas.microsoft.com/office/drawing/2014/main" id="{177A110A-9710-8E79-011C-A9DFD5AD6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1963" y="2967924"/>
            <a:ext cx="6580037" cy="1968222"/>
          </a:xfrm>
          <a:prstGeom prst="rect">
            <a:avLst/>
          </a:prstGeom>
        </p:spPr>
      </p:pic>
    </p:spTree>
    <p:extLst>
      <p:ext uri="{BB962C8B-B14F-4D97-AF65-F5344CB8AC3E}">
        <p14:creationId xmlns:p14="http://schemas.microsoft.com/office/powerpoint/2010/main" val="95098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161D-EB2D-C98F-CD9F-17F24E061687}"/>
              </a:ext>
            </a:extLst>
          </p:cNvPr>
          <p:cNvSpPr>
            <a:spLocks noGrp="1"/>
          </p:cNvSpPr>
          <p:nvPr>
            <p:ph type="title" idx="4294967295"/>
          </p:nvPr>
        </p:nvSpPr>
        <p:spPr>
          <a:xfrm>
            <a:off x="168152" y="1720683"/>
            <a:ext cx="4144985" cy="481012"/>
          </a:xfrm>
        </p:spPr>
        <p:txBody>
          <a:bodyPr>
            <a:normAutofit/>
          </a:bodyPr>
          <a:lstStyle/>
          <a:p>
            <a:pPr algn="ctr"/>
            <a:r>
              <a:rPr lang="en-US" sz="2700" dirty="0"/>
              <a:t>Smoke from Fires Toolkit</a:t>
            </a:r>
          </a:p>
        </p:txBody>
      </p:sp>
      <p:sp>
        <p:nvSpPr>
          <p:cNvPr id="7" name="TextBox 6">
            <a:extLst>
              <a:ext uri="{FF2B5EF4-FFF2-40B4-BE49-F238E27FC236}">
                <a16:creationId xmlns:a16="http://schemas.microsoft.com/office/drawing/2014/main" id="{A70FDEBB-8330-BB32-104F-A74F942D6689}"/>
              </a:ext>
            </a:extLst>
          </p:cNvPr>
          <p:cNvSpPr txBox="1"/>
          <p:nvPr/>
        </p:nvSpPr>
        <p:spPr>
          <a:xfrm>
            <a:off x="458950" y="2324895"/>
            <a:ext cx="4144985" cy="923330"/>
          </a:xfrm>
          <a:prstGeom prst="rect">
            <a:avLst/>
          </a:prstGeom>
          <a:noFill/>
        </p:spPr>
        <p:txBody>
          <a:bodyPr wrap="square">
            <a:spAutoFit/>
          </a:bodyPr>
          <a:lstStyle/>
          <a:p>
            <a:r>
              <a:rPr lang="en-US" dirty="0">
                <a:solidFill>
                  <a:schemeClr val="accent5"/>
                </a:solidFill>
                <a:hlinkClick r:id="rId3">
                  <a:extLst>
                    <a:ext uri="{A12FA001-AC4F-418D-AE19-62706E023703}">
                      <ahyp:hlinkClr xmlns:ahyp="http://schemas.microsoft.com/office/drawing/2018/hyperlinkcolor" val="tx"/>
                    </a:ext>
                  </a:extLst>
                </a:hlinkClick>
              </a:rPr>
              <a:t>https://doh.wa.gov/community-and-environment/air-quality/smoke-fires/smoke-wildfires-toolkit</a:t>
            </a:r>
            <a:endParaRPr lang="en-US" dirty="0">
              <a:solidFill>
                <a:schemeClr val="accent5"/>
              </a:solidFill>
            </a:endParaRPr>
          </a:p>
        </p:txBody>
      </p:sp>
      <p:pic>
        <p:nvPicPr>
          <p:cNvPr id="5" name="Picture 4">
            <a:extLst>
              <a:ext uri="{FF2B5EF4-FFF2-40B4-BE49-F238E27FC236}">
                <a16:creationId xmlns:a16="http://schemas.microsoft.com/office/drawing/2014/main" id="{EF300760-C603-BE31-A425-69BC38105ED8}"/>
              </a:ext>
            </a:extLst>
          </p:cNvPr>
          <p:cNvPicPr>
            <a:picLocks noChangeAspect="1"/>
          </p:cNvPicPr>
          <p:nvPr/>
        </p:nvPicPr>
        <p:blipFill>
          <a:blip r:embed="rId4"/>
          <a:stretch>
            <a:fillRect/>
          </a:stretch>
        </p:blipFill>
        <p:spPr>
          <a:xfrm>
            <a:off x="4429869" y="745324"/>
            <a:ext cx="7802064" cy="5172797"/>
          </a:xfrm>
          <a:prstGeom prst="rect">
            <a:avLst/>
          </a:prstGeom>
        </p:spPr>
      </p:pic>
    </p:spTree>
    <p:extLst>
      <p:ext uri="{BB962C8B-B14F-4D97-AF65-F5344CB8AC3E}">
        <p14:creationId xmlns:p14="http://schemas.microsoft.com/office/powerpoint/2010/main" val="261107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DB232-7121-4958-B041-7EDA82145150}"/>
              </a:ext>
            </a:extLst>
          </p:cNvPr>
          <p:cNvSpPr>
            <a:spLocks noGrp="1"/>
          </p:cNvSpPr>
          <p:nvPr>
            <p:ph type="title"/>
          </p:nvPr>
        </p:nvSpPr>
        <p:spPr/>
        <p:txBody>
          <a:bodyPr>
            <a:normAutofit fontScale="90000"/>
          </a:bodyPr>
          <a:lstStyle/>
          <a:p>
            <a:r>
              <a:rPr lang="en-US" dirty="0"/>
              <a:t>Washington Air Quality Guide for Particle Pollution</a:t>
            </a:r>
          </a:p>
        </p:txBody>
      </p:sp>
      <p:pic>
        <p:nvPicPr>
          <p:cNvPr id="5" name="Picture 4">
            <a:extLst>
              <a:ext uri="{FF2B5EF4-FFF2-40B4-BE49-F238E27FC236}">
                <a16:creationId xmlns:a16="http://schemas.microsoft.com/office/drawing/2014/main" id="{D1DD2FE5-FE91-454C-A29C-CF9FD696C87F}"/>
              </a:ext>
            </a:extLst>
          </p:cNvPr>
          <p:cNvPicPr>
            <a:picLocks noChangeAspect="1"/>
          </p:cNvPicPr>
          <p:nvPr/>
        </p:nvPicPr>
        <p:blipFill>
          <a:blip r:embed="rId3"/>
          <a:stretch>
            <a:fillRect/>
          </a:stretch>
        </p:blipFill>
        <p:spPr>
          <a:xfrm>
            <a:off x="827861" y="1388868"/>
            <a:ext cx="4653702" cy="4695779"/>
          </a:xfrm>
          <a:prstGeom prst="rect">
            <a:avLst/>
          </a:prstGeom>
          <a:ln w="28575">
            <a:solidFill>
              <a:schemeClr val="accent6"/>
            </a:solidFill>
          </a:ln>
        </p:spPr>
      </p:pic>
      <p:pic>
        <p:nvPicPr>
          <p:cNvPr id="2" name="Picture 1" descr="Graphical user interface, text, application&#10;&#10;Description automatically generated">
            <a:extLst>
              <a:ext uri="{FF2B5EF4-FFF2-40B4-BE49-F238E27FC236}">
                <a16:creationId xmlns:a16="http://schemas.microsoft.com/office/drawing/2014/main" id="{A856FD96-5169-5B67-6D5D-41F1877768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879"/>
          <a:stretch/>
        </p:blipFill>
        <p:spPr>
          <a:xfrm>
            <a:off x="6150704" y="1398213"/>
            <a:ext cx="4109482" cy="4686433"/>
          </a:xfrm>
          <a:prstGeom prst="rect">
            <a:avLst/>
          </a:prstGeom>
          <a:ln>
            <a:solidFill>
              <a:schemeClr val="accent6"/>
            </a:solidFill>
          </a:ln>
        </p:spPr>
      </p:pic>
      <p:sp>
        <p:nvSpPr>
          <p:cNvPr id="10" name="Rectangle 9">
            <a:extLst>
              <a:ext uri="{FF2B5EF4-FFF2-40B4-BE49-F238E27FC236}">
                <a16:creationId xmlns:a16="http://schemas.microsoft.com/office/drawing/2014/main" id="{E17812E7-6901-B865-75A1-76DD0AD12BFD}"/>
              </a:ext>
            </a:extLst>
          </p:cNvPr>
          <p:cNvSpPr/>
          <p:nvPr/>
        </p:nvSpPr>
        <p:spPr>
          <a:xfrm>
            <a:off x="8822185" y="6084646"/>
            <a:ext cx="3369815" cy="830997"/>
          </a:xfrm>
          <a:prstGeom prst="rect">
            <a:avLst/>
          </a:prstGeom>
        </p:spPr>
        <p:txBody>
          <a:bodyPr wrap="square">
            <a:spAutoFit/>
          </a:bodyPr>
          <a:lstStyle/>
          <a:p>
            <a:r>
              <a:rPr lang="en-US" sz="1600" b="1" dirty="0">
                <a:solidFill>
                  <a:schemeClr val="accent5"/>
                </a:solidFill>
                <a:hlinkClick r:id="rId5">
                  <a:extLst>
                    <a:ext uri="{A12FA001-AC4F-418D-AE19-62706E023703}">
                      <ahyp:hlinkClr xmlns:ahyp="http://schemas.microsoft.com/office/drawing/2018/hyperlinkcolor" val="tx"/>
                    </a:ext>
                  </a:extLst>
                </a:hlinkClick>
              </a:rPr>
              <a:t>https://doh.wa.gov/community-and-environment/air-quality/smoke-fires/smoke-wildfires-toolkit</a:t>
            </a:r>
            <a:endParaRPr lang="en-US" sz="1600" b="1" dirty="0">
              <a:solidFill>
                <a:schemeClr val="accent5"/>
              </a:solidFill>
            </a:endParaRPr>
          </a:p>
        </p:txBody>
      </p:sp>
    </p:spTree>
    <p:extLst>
      <p:ext uri="{BB962C8B-B14F-4D97-AF65-F5344CB8AC3E}">
        <p14:creationId xmlns:p14="http://schemas.microsoft.com/office/powerpoint/2010/main" val="312965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CC394A-AAB5-06DA-4B6D-6EE37E698AF0}"/>
              </a:ext>
            </a:extLst>
          </p:cNvPr>
          <p:cNvSpPr txBox="1"/>
          <p:nvPr/>
        </p:nvSpPr>
        <p:spPr>
          <a:xfrm>
            <a:off x="2465575" y="6408310"/>
            <a:ext cx="7112000" cy="369332"/>
          </a:xfrm>
          <a:prstGeom prst="rect">
            <a:avLst/>
          </a:prstGeom>
          <a:solidFill>
            <a:schemeClr val="bg1"/>
          </a:solidFill>
        </p:spPr>
        <p:txBody>
          <a:bodyPr wrap="square" rtlCol="0">
            <a:spAutoFit/>
          </a:bodyPr>
          <a:lstStyle/>
          <a:p>
            <a:r>
              <a:rPr lang="en-US" dirty="0">
                <a:hlinkClick r:id="rId3"/>
              </a:rPr>
              <a:t>Washington Air Quality Guide for Public Health Actions for Wildfire Smoke</a:t>
            </a:r>
            <a:endParaRPr lang="en-US" dirty="0"/>
          </a:p>
        </p:txBody>
      </p:sp>
      <p:pic>
        <p:nvPicPr>
          <p:cNvPr id="3" name="Picture 2" descr="A close-up of a health checklist&#10;&#10;Description automatically generated">
            <a:extLst>
              <a:ext uri="{FF2B5EF4-FFF2-40B4-BE49-F238E27FC236}">
                <a16:creationId xmlns:a16="http://schemas.microsoft.com/office/drawing/2014/main" id="{28EBBB72-DD32-0D21-4695-90D87D80A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33" y="133523"/>
            <a:ext cx="4755292" cy="6149873"/>
          </a:xfrm>
          <a:prstGeom prst="rect">
            <a:avLst/>
          </a:prstGeom>
        </p:spPr>
      </p:pic>
      <p:pic>
        <p:nvPicPr>
          <p:cNvPr id="6" name="Picture 5" descr="A poster of a forest fire&#10;&#10;Description automatically generated">
            <a:extLst>
              <a:ext uri="{FF2B5EF4-FFF2-40B4-BE49-F238E27FC236}">
                <a16:creationId xmlns:a16="http://schemas.microsoft.com/office/drawing/2014/main" id="{70C34036-CD61-C966-3899-B8E702724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025" y="103040"/>
            <a:ext cx="4686706" cy="6180356"/>
          </a:xfrm>
          <a:prstGeom prst="rect">
            <a:avLst/>
          </a:prstGeom>
        </p:spPr>
      </p:pic>
    </p:spTree>
    <p:extLst>
      <p:ext uri="{BB962C8B-B14F-4D97-AF65-F5344CB8AC3E}">
        <p14:creationId xmlns:p14="http://schemas.microsoft.com/office/powerpoint/2010/main" val="308652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6DC4E-AE91-46C4-BDB4-E53A5A0815EB}"/>
              </a:ext>
            </a:extLst>
          </p:cNvPr>
          <p:cNvSpPr>
            <a:spLocks noGrp="1"/>
          </p:cNvSpPr>
          <p:nvPr>
            <p:ph type="title"/>
          </p:nvPr>
        </p:nvSpPr>
        <p:spPr>
          <a:xfrm>
            <a:off x="1281085" y="524378"/>
            <a:ext cx="9894916" cy="482030"/>
          </a:xfrm>
        </p:spPr>
        <p:txBody>
          <a:bodyPr>
            <a:noAutofit/>
          </a:bodyPr>
          <a:lstStyle/>
          <a:p>
            <a:r>
              <a:rPr lang="en-US" sz="2800" dirty="0"/>
              <a:t>Recommended Action Levels: Outdoor Public Events</a:t>
            </a:r>
            <a:endParaRPr lang="en-US" sz="2700" dirty="0"/>
          </a:p>
        </p:txBody>
      </p:sp>
      <p:sp>
        <p:nvSpPr>
          <p:cNvPr id="8" name="Rectangle 2">
            <a:extLst>
              <a:ext uri="{FF2B5EF4-FFF2-40B4-BE49-F238E27FC236}">
                <a16:creationId xmlns:a16="http://schemas.microsoft.com/office/drawing/2014/main" id="{C38581C1-398C-479F-88C3-49D725FA95BA}"/>
              </a:ext>
            </a:extLst>
          </p:cNvPr>
          <p:cNvSpPr>
            <a:spLocks noChangeArrowheads="1"/>
          </p:cNvSpPr>
          <p:nvPr/>
        </p:nvSpPr>
        <p:spPr bwMode="auto">
          <a:xfrm>
            <a:off x="41656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descr="A screenshot of a screen&#10;&#10;Description automatically generated">
            <a:extLst>
              <a:ext uri="{FF2B5EF4-FFF2-40B4-BE49-F238E27FC236}">
                <a16:creationId xmlns:a16="http://schemas.microsoft.com/office/drawing/2014/main" id="{52C2F170-C7C3-1B13-CE42-FB48814A3628}"/>
              </a:ext>
            </a:extLst>
          </p:cNvPr>
          <p:cNvPicPr>
            <a:picLocks noChangeAspect="1"/>
          </p:cNvPicPr>
          <p:nvPr/>
        </p:nvPicPr>
        <p:blipFill rotWithShape="1">
          <a:blip r:embed="rId3">
            <a:extLst>
              <a:ext uri="{28A0092B-C50C-407E-A947-70E740481C1C}">
                <a14:useLocalDpi xmlns:a14="http://schemas.microsoft.com/office/drawing/2010/main" val="0"/>
              </a:ext>
            </a:extLst>
          </a:blip>
          <a:srcRect t="5901"/>
          <a:stretch/>
        </p:blipFill>
        <p:spPr>
          <a:xfrm>
            <a:off x="1927785" y="1006408"/>
            <a:ext cx="8578069" cy="5707260"/>
          </a:xfrm>
          <a:prstGeom prst="rect">
            <a:avLst/>
          </a:prstGeom>
        </p:spPr>
      </p:pic>
      <p:sp>
        <p:nvSpPr>
          <p:cNvPr id="2" name="TextBox 1">
            <a:extLst>
              <a:ext uri="{FF2B5EF4-FFF2-40B4-BE49-F238E27FC236}">
                <a16:creationId xmlns:a16="http://schemas.microsoft.com/office/drawing/2014/main" id="{AD9D8B18-4198-3346-B5B0-E3182E941D9F}"/>
              </a:ext>
            </a:extLst>
          </p:cNvPr>
          <p:cNvSpPr txBox="1"/>
          <p:nvPr/>
        </p:nvSpPr>
        <p:spPr>
          <a:xfrm>
            <a:off x="139812" y="6346498"/>
            <a:ext cx="3599392" cy="461665"/>
          </a:xfrm>
          <a:prstGeom prst="rect">
            <a:avLst/>
          </a:prstGeom>
          <a:noFill/>
        </p:spPr>
        <p:txBody>
          <a:bodyPr wrap="square">
            <a:spAutoFit/>
          </a:bodyPr>
          <a:lstStyle/>
          <a:p>
            <a:r>
              <a:rPr lang="en-US" sz="1200" dirty="0">
                <a:hlinkClick r:id="rId4"/>
              </a:rPr>
              <a:t>Wildfire Smoke Guidance for Canceling Outdoor Events or Activities and Closing Schools (wa.gov)</a:t>
            </a:r>
            <a:endParaRPr lang="en-US" sz="1200" dirty="0"/>
          </a:p>
        </p:txBody>
      </p:sp>
    </p:spTree>
    <p:extLst>
      <p:ext uri="{BB962C8B-B14F-4D97-AF65-F5344CB8AC3E}">
        <p14:creationId xmlns:p14="http://schemas.microsoft.com/office/powerpoint/2010/main" val="1875625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237e39-6044-4dc8-8902-f28776ad4f13">
      <Terms xmlns="http://schemas.microsoft.com/office/infopath/2007/PartnerControls"/>
    </lcf76f155ced4ddcb4097134ff3c332f>
    <TaxCatchAll xmlns="b9440019-ae97-447b-a0ad-b5bccdaa4e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99F00464066242848D2C4A180CFE9C" ma:contentTypeVersion="12" ma:contentTypeDescription="Create a new document." ma:contentTypeScope="" ma:versionID="da84bd64923ad3ec94c3a42cf7d37f75">
  <xsd:schema xmlns:xsd="http://www.w3.org/2001/XMLSchema" xmlns:xs="http://www.w3.org/2001/XMLSchema" xmlns:p="http://schemas.microsoft.com/office/2006/metadata/properties" xmlns:ns2="11237e39-6044-4dc8-8902-f28776ad4f13" xmlns:ns3="b9440019-ae97-447b-a0ad-b5bccdaa4ee4" targetNamespace="http://schemas.microsoft.com/office/2006/metadata/properties" ma:root="true" ma:fieldsID="77304c266075b51506ea3a67aa4f00a0" ns2:_="" ns3:_="">
    <xsd:import namespace="11237e39-6044-4dc8-8902-f28776ad4f13"/>
    <xsd:import namespace="b9440019-ae97-447b-a0ad-b5bccdaa4e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37e39-6044-4dc8-8902-f28776ad4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40019-ae97-447b-a0ad-b5bccdaa4e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8062374-98c3-4325-a484-fa4262e9ec1a}" ma:internalName="TaxCatchAll" ma:showField="CatchAllData" ma:web="b9440019-ae97-447b-a0ad-b5bccdaa4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2.xml><?xml version="1.0" encoding="utf-8"?>
<ds:datastoreItem xmlns:ds="http://schemas.openxmlformats.org/officeDocument/2006/customXml" ds:itemID="{19DCB941-C581-444C-8E3C-E94646AACC21}">
  <ds:schemaRefs>
    <ds:schemaRef ds:uri="http://www.w3.org/XML/1998/namespace"/>
    <ds:schemaRef ds:uri="http://schemas.microsoft.com/office/2006/documentManagement/types"/>
    <ds:schemaRef ds:uri="http://schemas.openxmlformats.org/package/2006/metadata/core-properties"/>
    <ds:schemaRef ds:uri="http://purl.org/dc/elements/1.1/"/>
    <ds:schemaRef ds:uri="b9440019-ae97-447b-a0ad-b5bccdaa4ee4"/>
    <ds:schemaRef ds:uri="http://schemas.microsoft.com/office/2006/metadata/properties"/>
    <ds:schemaRef ds:uri="http://schemas.microsoft.com/office/infopath/2007/PartnerControls"/>
    <ds:schemaRef ds:uri="11237e39-6044-4dc8-8902-f28776ad4f13"/>
    <ds:schemaRef ds:uri="http://purl.org/dc/dcmitype/"/>
    <ds:schemaRef ds:uri="http://purl.org/dc/terms/"/>
  </ds:schemaRefs>
</ds:datastoreItem>
</file>

<file path=customXml/itemProps3.xml><?xml version="1.0" encoding="utf-8"?>
<ds:datastoreItem xmlns:ds="http://schemas.openxmlformats.org/officeDocument/2006/customXml" ds:itemID="{1EA66509-08D0-493B-A6EA-5CCC24395861}">
  <ds:schemaRefs>
    <ds:schemaRef ds:uri="11237e39-6044-4dc8-8902-f28776ad4f13"/>
    <ds:schemaRef ds:uri="b9440019-ae97-447b-a0ad-b5bccdaa4e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15014</TotalTime>
  <Words>1347</Words>
  <Application>Microsoft Office PowerPoint</Application>
  <PresentationFormat>Widescreen</PresentationFormat>
  <Paragraphs>120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Century Gothic</vt:lpstr>
      <vt:lpstr>Courier New</vt:lpstr>
      <vt:lpstr>Georgia</vt:lpstr>
      <vt:lpstr>Times New Roman</vt:lpstr>
      <vt:lpstr>Wingdings</vt:lpstr>
      <vt:lpstr>Office Theme</vt:lpstr>
      <vt:lpstr>wildfire smoke guidance</vt:lpstr>
      <vt:lpstr>PowerPoint Presentation</vt:lpstr>
      <vt:lpstr>Sensitive Groups with Increased Risk</vt:lpstr>
      <vt:lpstr>PowerPoint Presentation</vt:lpstr>
      <vt:lpstr>Smoke from Fires Webpage</vt:lpstr>
      <vt:lpstr>Smoke from Fires Toolkit</vt:lpstr>
      <vt:lpstr>Washington Air Quality Guide for Particle Pollution</vt:lpstr>
      <vt:lpstr>PowerPoint Presentation</vt:lpstr>
      <vt:lpstr>Recommended Action Levels: Outdoor Public Events</vt:lpstr>
      <vt:lpstr>Recommended Action Levels: Outdoor Public Events</vt:lpstr>
      <vt:lpstr>Recommended Action Levels: School Closures</vt:lpstr>
      <vt:lpstr>Recommended Action Levels: Children and Youth Activities</vt:lpstr>
      <vt:lpstr>Portable Air Cleaner Selection Guidance (new)</vt:lpstr>
      <vt:lpstr>Thank you!</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Doubleday, Annie B (DOH)</cp:lastModifiedBy>
  <cp:revision>302</cp:revision>
  <cp:lastPrinted>2019-06-24T22:33:15Z</cp:lastPrinted>
  <dcterms:created xsi:type="dcterms:W3CDTF">2018-03-05T22:02:38Z</dcterms:created>
  <dcterms:modified xsi:type="dcterms:W3CDTF">2024-07-11T16:47:25Z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0x0101004C99F00464066242848D2C4A180CFE9C</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2023-01-19T16:39:19Z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77be5adf-0877-4c21-8478-291dbc9ca470</vt:lpwstr>
  </property>
  <property fmtid="{D5CDD505-2E9C-101B-9397-08002B2CF9AE}" pid="10" name="MSIP_Label_1520fa42-cf58-4c22-8b93-58cf1d3bd1cb_ContentBits">
    <vt:lpwstr>0</vt:lpwstr>
  </property>
  <property fmtid="{D5CDD505-2E9C-101B-9397-08002B2CF9AE}" pid="11" name="MediaServiceImageTags">
    <vt:lpwstr/>
  </property>
</Properties>
</file>