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5" r:id="rId5"/>
    <p:sldMasterId id="2147483675" r:id="rId6"/>
    <p:sldMasterId id="2147483680" r:id="rId7"/>
  </p:sldMasterIdLst>
  <p:notesMasterIdLst>
    <p:notesMasterId r:id="rId46"/>
  </p:notesMasterIdLst>
  <p:sldIdLst>
    <p:sldId id="256" r:id="rId8"/>
    <p:sldId id="725" r:id="rId9"/>
    <p:sldId id="314" r:id="rId10"/>
    <p:sldId id="680" r:id="rId11"/>
    <p:sldId id="307" r:id="rId12"/>
    <p:sldId id="720" r:id="rId13"/>
    <p:sldId id="721" r:id="rId14"/>
    <p:sldId id="723" r:id="rId15"/>
    <p:sldId id="689" r:id="rId16"/>
    <p:sldId id="258" r:id="rId17"/>
    <p:sldId id="692" r:id="rId18"/>
    <p:sldId id="694" r:id="rId19"/>
    <p:sldId id="690" r:id="rId20"/>
    <p:sldId id="693" r:id="rId21"/>
    <p:sldId id="691" r:id="rId22"/>
    <p:sldId id="696" r:id="rId23"/>
    <p:sldId id="697" r:id="rId24"/>
    <p:sldId id="698" r:id="rId25"/>
    <p:sldId id="700" r:id="rId26"/>
    <p:sldId id="328" r:id="rId27"/>
    <p:sldId id="727" r:id="rId28"/>
    <p:sldId id="728" r:id="rId29"/>
    <p:sldId id="726" r:id="rId30"/>
    <p:sldId id="293" r:id="rId31"/>
    <p:sldId id="297" r:id="rId32"/>
    <p:sldId id="281" r:id="rId33"/>
    <p:sldId id="282" r:id="rId34"/>
    <p:sldId id="284" r:id="rId35"/>
    <p:sldId id="718" r:id="rId36"/>
    <p:sldId id="724" r:id="rId37"/>
    <p:sldId id="702" r:id="rId38"/>
    <p:sldId id="703" r:id="rId39"/>
    <p:sldId id="704" r:id="rId40"/>
    <p:sldId id="705" r:id="rId41"/>
    <p:sldId id="722" r:id="rId42"/>
    <p:sldId id="713" r:id="rId43"/>
    <p:sldId id="327" r:id="rId44"/>
    <p:sldId id="699" r:id="rId45"/>
  </p:sldIdLst>
  <p:sldSz cx="9144000" cy="5143500" type="screen16x9"/>
  <p:notesSz cx="7010400" cy="9296400"/>
  <p:defaultTextStyle>
    <a:defPPr>
      <a:defRPr lang="en-US"/>
    </a:defPPr>
    <a:lvl1pPr marL="0" algn="l" defTabSz="171404" rtl="0" eaLnBrk="1" latinLnBrk="0" hangingPunct="1">
      <a:defRPr sz="700" kern="1200">
        <a:solidFill>
          <a:schemeClr val="tx1"/>
        </a:solidFill>
        <a:latin typeface="+mn-lt"/>
        <a:ea typeface="+mn-ea"/>
        <a:cs typeface="+mn-cs"/>
      </a:defRPr>
    </a:lvl1pPr>
    <a:lvl2pPr marL="171404" algn="l" defTabSz="171404" rtl="0" eaLnBrk="1" latinLnBrk="0" hangingPunct="1">
      <a:defRPr sz="700" kern="1200">
        <a:solidFill>
          <a:schemeClr val="tx1"/>
        </a:solidFill>
        <a:latin typeface="+mn-lt"/>
        <a:ea typeface="+mn-ea"/>
        <a:cs typeface="+mn-cs"/>
      </a:defRPr>
    </a:lvl2pPr>
    <a:lvl3pPr marL="342809" algn="l" defTabSz="171404" rtl="0" eaLnBrk="1" latinLnBrk="0" hangingPunct="1">
      <a:defRPr sz="700" kern="1200">
        <a:solidFill>
          <a:schemeClr val="tx1"/>
        </a:solidFill>
        <a:latin typeface="+mn-lt"/>
        <a:ea typeface="+mn-ea"/>
        <a:cs typeface="+mn-cs"/>
      </a:defRPr>
    </a:lvl3pPr>
    <a:lvl4pPr marL="514213" algn="l" defTabSz="171404" rtl="0" eaLnBrk="1" latinLnBrk="0" hangingPunct="1">
      <a:defRPr sz="700" kern="1200">
        <a:solidFill>
          <a:schemeClr val="tx1"/>
        </a:solidFill>
        <a:latin typeface="+mn-lt"/>
        <a:ea typeface="+mn-ea"/>
        <a:cs typeface="+mn-cs"/>
      </a:defRPr>
    </a:lvl4pPr>
    <a:lvl5pPr marL="685617" algn="l" defTabSz="171404" rtl="0" eaLnBrk="1" latinLnBrk="0" hangingPunct="1">
      <a:defRPr sz="700" kern="1200">
        <a:solidFill>
          <a:schemeClr val="tx1"/>
        </a:solidFill>
        <a:latin typeface="+mn-lt"/>
        <a:ea typeface="+mn-ea"/>
        <a:cs typeface="+mn-cs"/>
      </a:defRPr>
    </a:lvl5pPr>
    <a:lvl6pPr marL="857021" algn="l" defTabSz="171404" rtl="0" eaLnBrk="1" latinLnBrk="0" hangingPunct="1">
      <a:defRPr sz="700" kern="1200">
        <a:solidFill>
          <a:schemeClr val="tx1"/>
        </a:solidFill>
        <a:latin typeface="+mn-lt"/>
        <a:ea typeface="+mn-ea"/>
        <a:cs typeface="+mn-cs"/>
      </a:defRPr>
    </a:lvl6pPr>
    <a:lvl7pPr marL="1028426" algn="l" defTabSz="171404" rtl="0" eaLnBrk="1" latinLnBrk="0" hangingPunct="1">
      <a:defRPr sz="700" kern="1200">
        <a:solidFill>
          <a:schemeClr val="tx1"/>
        </a:solidFill>
        <a:latin typeface="+mn-lt"/>
        <a:ea typeface="+mn-ea"/>
        <a:cs typeface="+mn-cs"/>
      </a:defRPr>
    </a:lvl7pPr>
    <a:lvl8pPr marL="1199830" algn="l" defTabSz="171404" rtl="0" eaLnBrk="1" latinLnBrk="0" hangingPunct="1">
      <a:defRPr sz="700" kern="1200">
        <a:solidFill>
          <a:schemeClr val="tx1"/>
        </a:solidFill>
        <a:latin typeface="+mn-lt"/>
        <a:ea typeface="+mn-ea"/>
        <a:cs typeface="+mn-cs"/>
      </a:defRPr>
    </a:lvl8pPr>
    <a:lvl9pPr marL="1371234" algn="l" defTabSz="171404" rtl="0" eaLnBrk="1" latinLnBrk="0" hangingPunct="1">
      <a:defRPr sz="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eme Carvlin" initials="G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E400"/>
    <a:srgbClr val="FFFF00"/>
    <a:srgbClr val="FF7E00"/>
    <a:srgbClr val="FF0000"/>
    <a:srgbClr val="8F3F97"/>
    <a:srgbClr val="7E0023"/>
    <a:srgbClr val="B0B0B0"/>
    <a:srgbClr val="FBF0EC"/>
    <a:srgbClr val="B1C8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02510D-AE18-40F2-B2F4-93DBF766DB85}" v="5" dt="2024-07-03T22:22:27.2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42" autoAdjust="0"/>
    <p:restoredTop sz="87564" autoAdjust="0"/>
  </p:normalViewPr>
  <p:slideViewPr>
    <p:cSldViewPr snapToGrid="0" snapToObjects="1">
      <p:cViewPr varScale="1">
        <p:scale>
          <a:sx n="127" d="100"/>
          <a:sy n="127" d="100"/>
        </p:scale>
        <p:origin x="1326"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4005DD0-8684-431D-9E86-1DDCBDC76E57}" type="datetimeFigureOut">
              <a:rPr lang="en-US" smtClean="0"/>
              <a:t>7/17/2024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8165492-CC1A-4EB0-988B-1AC2F3D073BF}" type="slidenum">
              <a:rPr lang="en-US" smtClean="0"/>
              <a:t>‹#›</a:t>
            </a:fld>
            <a:endParaRPr lang="en-US"/>
          </a:p>
        </p:txBody>
      </p:sp>
    </p:spTree>
    <p:extLst>
      <p:ext uri="{BB962C8B-B14F-4D97-AF65-F5344CB8AC3E}">
        <p14:creationId xmlns:p14="http://schemas.microsoft.com/office/powerpoint/2010/main" val="379318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 coordinate with partners at state and federal level (Ecology and EPA) – several other local airs in WA state</a:t>
            </a:r>
          </a:p>
          <a:p>
            <a:endParaRPr lang="en-US" dirty="0"/>
          </a:p>
          <a:p>
            <a:r>
              <a:rPr lang="en-US" dirty="0"/>
              <a:t>We</a:t>
            </a:r>
            <a:r>
              <a:rPr lang="en-US" baseline="0" dirty="0"/>
              <a:t> are a special purpose, regional agency established in 1967, mandated to uphold the Washington State Clean Air Act.</a:t>
            </a:r>
            <a:endParaRPr lang="en-US" dirty="0"/>
          </a:p>
          <a:p>
            <a:r>
              <a:rPr lang="en-US" dirty="0"/>
              <a:t>- We have</a:t>
            </a:r>
            <a:r>
              <a:rPr lang="en-US" baseline="0" dirty="0"/>
              <a:t> jurisdiction over these 4 Western WA Counties-- the most populated Counties in our state, with the largest number of industries and the heaviest amount of transportation related pollution impact.</a:t>
            </a:r>
          </a:p>
          <a:p>
            <a:r>
              <a:rPr lang="en-US" dirty="0"/>
              <a:t>- High-level</a:t>
            </a:r>
            <a:r>
              <a:rPr lang="en-US" baseline="0" dirty="0"/>
              <a:t> of what we do as an Agency.</a:t>
            </a:r>
            <a:endParaRPr lang="en-US" dirty="0"/>
          </a:p>
        </p:txBody>
      </p:sp>
      <p:sp>
        <p:nvSpPr>
          <p:cNvPr id="4" name="Slide Number Placeholder 3"/>
          <p:cNvSpPr>
            <a:spLocks noGrp="1"/>
          </p:cNvSpPr>
          <p:nvPr>
            <p:ph type="sldNum" sz="quarter" idx="10"/>
          </p:nvPr>
        </p:nvSpPr>
        <p:spPr/>
        <p:txBody>
          <a:bodyPr/>
          <a:lstStyle/>
          <a:p>
            <a:fld id="{4E7305E8-D301-4E4E-A73F-E58F32CA1342}" type="slidenum">
              <a:rPr lang="en-US" smtClean="0"/>
              <a:t>4</a:t>
            </a:fld>
            <a:endParaRPr lang="en-US"/>
          </a:p>
        </p:txBody>
      </p:sp>
    </p:spTree>
    <p:extLst>
      <p:ext uri="{BB962C8B-B14F-4D97-AF65-F5344CB8AC3E}">
        <p14:creationId xmlns:p14="http://schemas.microsoft.com/office/powerpoint/2010/main" val="2993540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Takeaway is that people are looking at these wildfire smoke events…</a:t>
            </a:r>
          </a:p>
          <a:p>
            <a:endParaRPr lang="en-US" dirty="0"/>
          </a:p>
          <a:p>
            <a:r>
              <a:rPr lang="en-US" dirty="0"/>
              <a:t>Increases aren’t dramatically higher (some imagine 5 times the risk, </a:t>
            </a:r>
            <a:r>
              <a:rPr lang="en-US" dirty="0" err="1"/>
              <a:t>etc</a:t>
            </a:r>
            <a:r>
              <a:rPr lang="en-US" dirty="0"/>
              <a:t>), but important nonetheless.</a:t>
            </a:r>
          </a:p>
          <a:p>
            <a:endParaRPr lang="en-US" dirty="0"/>
          </a:p>
          <a:p>
            <a:r>
              <a:rPr lang="en-US" dirty="0"/>
              <a:t>An estimated 728 (1.3%) deaths were attributable to air pollution in Washington in 2019.   https://apps.ecology.wa.gov/publications/UIPages/documents/2302115.pdf  Ref is GBD</a:t>
            </a:r>
          </a:p>
          <a:p>
            <a:endParaRPr lang="en-US" dirty="0"/>
          </a:p>
        </p:txBody>
      </p:sp>
      <p:sp>
        <p:nvSpPr>
          <p:cNvPr id="4" name="Slide Number Placeholder 3"/>
          <p:cNvSpPr>
            <a:spLocks noGrp="1"/>
          </p:cNvSpPr>
          <p:nvPr>
            <p:ph type="sldNum" sz="quarter" idx="5"/>
          </p:nvPr>
        </p:nvSpPr>
        <p:spPr/>
        <p:txBody>
          <a:bodyPr/>
          <a:lstStyle/>
          <a:p>
            <a:fld id="{D8165492-CC1A-4EB0-988B-1AC2F3D073BF}" type="slidenum">
              <a:rPr lang="en-US" smtClean="0"/>
              <a:t>23</a:t>
            </a:fld>
            <a:endParaRPr lang="en-US"/>
          </a:p>
        </p:txBody>
      </p:sp>
    </p:spTree>
    <p:extLst>
      <p:ext uri="{BB962C8B-B14F-4D97-AF65-F5344CB8AC3E}">
        <p14:creationId xmlns:p14="http://schemas.microsoft.com/office/powerpoint/2010/main" val="2325442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165492-CC1A-4EB0-988B-1AC2F3D073BF}" type="slidenum">
              <a:rPr lang="en-US" smtClean="0"/>
              <a:t>28</a:t>
            </a:fld>
            <a:endParaRPr lang="en-US"/>
          </a:p>
        </p:txBody>
      </p:sp>
    </p:spTree>
    <p:extLst>
      <p:ext uri="{BB962C8B-B14F-4D97-AF65-F5344CB8AC3E}">
        <p14:creationId xmlns:p14="http://schemas.microsoft.com/office/powerpoint/2010/main" val="1066182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165492-CC1A-4EB0-988B-1AC2F3D073BF}" type="slidenum">
              <a:rPr lang="en-US" smtClean="0"/>
              <a:t>33</a:t>
            </a:fld>
            <a:endParaRPr lang="en-US"/>
          </a:p>
        </p:txBody>
      </p:sp>
    </p:spTree>
    <p:extLst>
      <p:ext uri="{BB962C8B-B14F-4D97-AF65-F5344CB8AC3E}">
        <p14:creationId xmlns:p14="http://schemas.microsoft.com/office/powerpoint/2010/main" val="1706514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165492-CC1A-4EB0-988B-1AC2F3D073BF}" type="slidenum">
              <a:rPr lang="en-US" smtClean="0"/>
              <a:t>34</a:t>
            </a:fld>
            <a:endParaRPr lang="en-US"/>
          </a:p>
        </p:txBody>
      </p:sp>
    </p:spTree>
    <p:extLst>
      <p:ext uri="{BB962C8B-B14F-4D97-AF65-F5344CB8AC3E}">
        <p14:creationId xmlns:p14="http://schemas.microsoft.com/office/powerpoint/2010/main" val="2189956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165492-CC1A-4EB0-988B-1AC2F3D073BF}" type="slidenum">
              <a:rPr lang="en-US" smtClean="0"/>
              <a:t>36</a:t>
            </a:fld>
            <a:endParaRPr lang="en-US"/>
          </a:p>
        </p:txBody>
      </p:sp>
    </p:spTree>
    <p:extLst>
      <p:ext uri="{BB962C8B-B14F-4D97-AF65-F5344CB8AC3E}">
        <p14:creationId xmlns:p14="http://schemas.microsoft.com/office/powerpoint/2010/main" val="2589626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Elephant one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5"/>
          </p:nvPr>
        </p:nvSpPr>
        <p:spPr/>
        <p:txBody>
          <a:bodyPr/>
          <a:lstStyle/>
          <a:p>
            <a:fld id="{D8165492-CC1A-4EB0-988B-1AC2F3D073BF}" type="slidenum">
              <a:rPr lang="en-US" smtClean="0"/>
              <a:t>38</a:t>
            </a:fld>
            <a:endParaRPr lang="en-US"/>
          </a:p>
        </p:txBody>
      </p:sp>
    </p:spTree>
    <p:extLst>
      <p:ext uri="{BB962C8B-B14F-4D97-AF65-F5344CB8AC3E}">
        <p14:creationId xmlns:p14="http://schemas.microsoft.com/office/powerpoint/2010/main" val="189990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 we always show both with and without wildfire smoke in our data summaries.  Even with wildfire smoke, we’re within strengthened standard (annual).  </a:t>
            </a:r>
          </a:p>
          <a:p>
            <a:endParaRPr lang="en-US" dirty="0"/>
          </a:p>
          <a:p>
            <a:r>
              <a:rPr lang="en-US" dirty="0"/>
              <a:t>Reference for second on is ISA</a:t>
            </a:r>
          </a:p>
          <a:p>
            <a:r>
              <a:rPr lang="en-US" dirty="0"/>
              <a:t>https://assessments.epa.gov/risk/document/&amp;deid=354490.  Supplement to the Integrated Science Assessment for PM2.5.  May 2022.  </a:t>
            </a:r>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D8165492-CC1A-4EB0-988B-1AC2F3D073BF}" type="slidenum">
              <a:rPr lang="en-US" smtClean="0"/>
              <a:t>5</a:t>
            </a:fld>
            <a:endParaRPr lang="en-US"/>
          </a:p>
        </p:txBody>
      </p:sp>
    </p:spTree>
    <p:extLst>
      <p:ext uri="{BB962C8B-B14F-4D97-AF65-F5344CB8AC3E}">
        <p14:creationId xmlns:p14="http://schemas.microsoft.com/office/powerpoint/2010/main" val="3886770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want to add when they start providing forecasts</a:t>
            </a:r>
          </a:p>
        </p:txBody>
      </p:sp>
      <p:sp>
        <p:nvSpPr>
          <p:cNvPr id="4" name="Slide Number Placeholder 3"/>
          <p:cNvSpPr>
            <a:spLocks noGrp="1"/>
          </p:cNvSpPr>
          <p:nvPr>
            <p:ph type="sldNum" sz="quarter" idx="5"/>
          </p:nvPr>
        </p:nvSpPr>
        <p:spPr/>
        <p:txBody>
          <a:bodyPr/>
          <a:lstStyle/>
          <a:p>
            <a:fld id="{D8165492-CC1A-4EB0-988B-1AC2F3D073BF}" type="slidenum">
              <a:rPr lang="en-US" smtClean="0"/>
              <a:t>6</a:t>
            </a:fld>
            <a:endParaRPr lang="en-US"/>
          </a:p>
        </p:txBody>
      </p:sp>
    </p:spTree>
    <p:extLst>
      <p:ext uri="{BB962C8B-B14F-4D97-AF65-F5344CB8AC3E}">
        <p14:creationId xmlns:p14="http://schemas.microsoft.com/office/powerpoint/2010/main" val="1138729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Verbal reminder -   We have a quarterly coordination with health departments on AQ topics, including wildfire smoke</a:t>
            </a:r>
          </a:p>
          <a:p>
            <a:endParaRPr lang="en-US" dirty="0"/>
          </a:p>
        </p:txBody>
      </p:sp>
      <p:sp>
        <p:nvSpPr>
          <p:cNvPr id="4" name="Slide Number Placeholder 3"/>
          <p:cNvSpPr>
            <a:spLocks noGrp="1"/>
          </p:cNvSpPr>
          <p:nvPr>
            <p:ph type="sldNum" sz="quarter" idx="5"/>
          </p:nvPr>
        </p:nvSpPr>
        <p:spPr/>
        <p:txBody>
          <a:bodyPr/>
          <a:lstStyle/>
          <a:p>
            <a:fld id="{D8165492-CC1A-4EB0-988B-1AC2F3D073BF}" type="slidenum">
              <a:rPr lang="en-US" smtClean="0"/>
              <a:t>8</a:t>
            </a:fld>
            <a:endParaRPr lang="en-US"/>
          </a:p>
        </p:txBody>
      </p:sp>
    </p:spTree>
    <p:extLst>
      <p:ext uri="{BB962C8B-B14F-4D97-AF65-F5344CB8AC3E}">
        <p14:creationId xmlns:p14="http://schemas.microsoft.com/office/powerpoint/2010/main" val="1109766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a:p>
            <a:r>
              <a:rPr lang="en-US" dirty="0">
                <a:highlight>
                  <a:srgbClr val="FFFF00"/>
                </a:highlight>
              </a:rPr>
              <a:t>Verbally cover that we include lots of partners when we think there may be an event</a:t>
            </a:r>
            <a:endParaRPr lang="en-US" dirty="0"/>
          </a:p>
        </p:txBody>
      </p:sp>
      <p:sp>
        <p:nvSpPr>
          <p:cNvPr id="4" name="Slide Number Placeholder 3"/>
          <p:cNvSpPr>
            <a:spLocks noGrp="1"/>
          </p:cNvSpPr>
          <p:nvPr>
            <p:ph type="sldNum" sz="quarter" idx="5"/>
          </p:nvPr>
        </p:nvSpPr>
        <p:spPr/>
        <p:txBody>
          <a:bodyPr/>
          <a:lstStyle/>
          <a:p>
            <a:fld id="{D8165492-CC1A-4EB0-988B-1AC2F3D073BF}" type="slidenum">
              <a:rPr lang="en-US" smtClean="0"/>
              <a:t>9</a:t>
            </a:fld>
            <a:endParaRPr lang="en-US"/>
          </a:p>
        </p:txBody>
      </p:sp>
    </p:spTree>
    <p:extLst>
      <p:ext uri="{BB962C8B-B14F-4D97-AF65-F5344CB8AC3E}">
        <p14:creationId xmlns:p14="http://schemas.microsoft.com/office/powerpoint/2010/main" val="485704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EPA just updated thresholds on May 6</a:t>
            </a:r>
            <a:r>
              <a:rPr lang="en-US" baseline="30000" dirty="0"/>
              <a:t>th</a:t>
            </a:r>
            <a:r>
              <a:rPr lang="en-US" dirty="0"/>
              <a:t> based on strengthening the NAAQS  – moderate will be 9 ug/m3 (instead of 12) – so expect we will see more moderate days in our jurisdiction (days that previously would have been “good”)</a:t>
            </a:r>
          </a:p>
        </p:txBody>
      </p:sp>
      <p:sp>
        <p:nvSpPr>
          <p:cNvPr id="4" name="Slide Number Placeholder 3"/>
          <p:cNvSpPr>
            <a:spLocks noGrp="1"/>
          </p:cNvSpPr>
          <p:nvPr>
            <p:ph type="sldNum" sz="quarter" idx="5"/>
          </p:nvPr>
        </p:nvSpPr>
        <p:spPr/>
        <p:txBody>
          <a:bodyPr/>
          <a:lstStyle/>
          <a:p>
            <a:fld id="{D8165492-CC1A-4EB0-988B-1AC2F3D073BF}" type="slidenum">
              <a:rPr lang="en-US" smtClean="0"/>
              <a:t>10</a:t>
            </a:fld>
            <a:endParaRPr lang="en-US"/>
          </a:p>
        </p:txBody>
      </p:sp>
    </p:spTree>
    <p:extLst>
      <p:ext uri="{BB962C8B-B14F-4D97-AF65-F5344CB8AC3E}">
        <p14:creationId xmlns:p14="http://schemas.microsoft.com/office/powerpoint/2010/main" val="4079021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timing?  Instantaneous?  Isn’t a key issue that they don’t include nowcast type averaging but display AQI for instant values?    </a:t>
            </a:r>
          </a:p>
          <a:p>
            <a:endParaRPr lang="en-US" dirty="0"/>
          </a:p>
          <a:p>
            <a:r>
              <a:rPr lang="en-US" dirty="0"/>
              <a:t>Beware of other sites - Non-AQI color scales</a:t>
            </a:r>
          </a:p>
          <a:p>
            <a:endParaRPr lang="en-US" dirty="0"/>
          </a:p>
          <a:p>
            <a:r>
              <a:rPr lang="en-US" dirty="0"/>
              <a:t>Other sites lump or average when zoomed out</a:t>
            </a:r>
          </a:p>
          <a:p>
            <a:endParaRPr lang="en-US" dirty="0"/>
          </a:p>
          <a:p>
            <a:r>
              <a:rPr lang="en-US" dirty="0"/>
              <a:t>Unknown sources of where the information is coming up and often doesn’t match</a:t>
            </a:r>
          </a:p>
          <a:p>
            <a:endParaRPr lang="en-US" dirty="0"/>
          </a:p>
        </p:txBody>
      </p:sp>
      <p:sp>
        <p:nvSpPr>
          <p:cNvPr id="4" name="Slide Number Placeholder 3"/>
          <p:cNvSpPr>
            <a:spLocks noGrp="1"/>
          </p:cNvSpPr>
          <p:nvPr>
            <p:ph type="sldNum" sz="quarter" idx="5"/>
          </p:nvPr>
        </p:nvSpPr>
        <p:spPr/>
        <p:txBody>
          <a:bodyPr/>
          <a:lstStyle/>
          <a:p>
            <a:fld id="{D8165492-CC1A-4EB0-988B-1AC2F3D073BF}" type="slidenum">
              <a:rPr lang="en-US" smtClean="0"/>
              <a:t>18</a:t>
            </a:fld>
            <a:endParaRPr lang="en-US"/>
          </a:p>
        </p:txBody>
      </p:sp>
    </p:spTree>
    <p:extLst>
      <p:ext uri="{BB962C8B-B14F-4D97-AF65-F5344CB8AC3E}">
        <p14:creationId xmlns:p14="http://schemas.microsoft.com/office/powerpoint/2010/main" val="203001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165492-CC1A-4EB0-988B-1AC2F3D073BF}" type="slidenum">
              <a:rPr lang="en-US" smtClean="0"/>
              <a:t>19</a:t>
            </a:fld>
            <a:endParaRPr lang="en-US"/>
          </a:p>
        </p:txBody>
      </p:sp>
    </p:spTree>
    <p:extLst>
      <p:ext uri="{BB962C8B-B14F-4D97-AF65-F5344CB8AC3E}">
        <p14:creationId xmlns:p14="http://schemas.microsoft.com/office/powerpoint/2010/main" val="2236436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 we always show both with and without wildfire smoke in our data summaries.  Even with wildfire smoke, we’re within strengthened standard (annual).  </a:t>
            </a:r>
          </a:p>
          <a:p>
            <a:endParaRPr lang="en-US" dirty="0"/>
          </a:p>
          <a:p>
            <a:r>
              <a:rPr lang="en-US" dirty="0"/>
              <a:t>Reference for second on is ISA</a:t>
            </a:r>
          </a:p>
          <a:p>
            <a:r>
              <a:rPr lang="en-US" dirty="0"/>
              <a:t>https://assessments.epa.gov/risk/document/&amp;deid=354490.  Supplement to the Integrated Science Assessment for PM2.5.  May 2022.  </a:t>
            </a:r>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D8165492-CC1A-4EB0-988B-1AC2F3D073BF}" type="slidenum">
              <a:rPr lang="en-US" smtClean="0"/>
              <a:t>22</a:t>
            </a:fld>
            <a:endParaRPr lang="en-US"/>
          </a:p>
        </p:txBody>
      </p:sp>
    </p:spTree>
    <p:extLst>
      <p:ext uri="{BB962C8B-B14F-4D97-AF65-F5344CB8AC3E}">
        <p14:creationId xmlns:p14="http://schemas.microsoft.com/office/powerpoint/2010/main" val="1121703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FE9EDA6-C787-5F4C-8AB5-C7114635360C}"/>
              </a:ext>
            </a:extLst>
          </p:cNvPr>
          <p:cNvSpPr>
            <a:spLocks noGrp="1"/>
          </p:cNvSpPr>
          <p:nvPr>
            <p:ph type="body" sz="quarter" idx="16" hasCustomPrompt="1"/>
          </p:nvPr>
        </p:nvSpPr>
        <p:spPr>
          <a:xfrm>
            <a:off x="0" y="2571750"/>
            <a:ext cx="9144000" cy="2570559"/>
          </a:xfrm>
          <a:prstGeom prst="rect">
            <a:avLst/>
          </a:prstGeom>
          <a:solidFill>
            <a:schemeClr val="bg1">
              <a:alpha val="94000"/>
            </a:schemeClr>
          </a:solidFill>
        </p:spPr>
        <p:txBody>
          <a:bodyPr lIns="34281" tIns="17140" rIns="34281" bIns="17140"/>
          <a:lstStyle>
            <a:lvl1pPr>
              <a:defRPr>
                <a:noFill/>
              </a:defRPr>
            </a:lvl1pPr>
            <a:lvl2pPr>
              <a:defRPr>
                <a:noFill/>
              </a:defRPr>
            </a:lvl2pPr>
            <a:lvl3pPr>
              <a:defRPr>
                <a:noFill/>
              </a:defRPr>
            </a:lvl3pPr>
            <a:lvl4pPr>
              <a:defRPr>
                <a:noFill/>
              </a:defRPr>
            </a:lvl4pPr>
            <a:lvl5pPr>
              <a:defRPr>
                <a:noFill/>
              </a:defRPr>
            </a:lvl5pPr>
          </a:lstStyle>
          <a:p>
            <a:pPr lvl="0"/>
            <a:r>
              <a:rPr lang="en-US"/>
              <a:t>Title Slide Text Background</a:t>
            </a:r>
          </a:p>
        </p:txBody>
      </p:sp>
      <p:pic>
        <p:nvPicPr>
          <p:cNvPr id="10" name="Picture 9">
            <a:extLst>
              <a:ext uri="{FF2B5EF4-FFF2-40B4-BE49-F238E27FC236}">
                <a16:creationId xmlns:a16="http://schemas.microsoft.com/office/drawing/2014/main" id="{F236B230-430B-E74B-AA7D-C3046AB65BE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30245" y="4251960"/>
            <a:ext cx="1014205" cy="689229"/>
          </a:xfrm>
          <a:prstGeom prst="rect">
            <a:avLst/>
          </a:prstGeom>
        </p:spPr>
      </p:pic>
      <p:sp>
        <p:nvSpPr>
          <p:cNvPr id="4" name="Content Placeholder 3">
            <a:extLst>
              <a:ext uri="{FF2B5EF4-FFF2-40B4-BE49-F238E27FC236}">
                <a16:creationId xmlns:a16="http://schemas.microsoft.com/office/drawing/2014/main" id="{078E9A1F-4D8D-DC48-8293-17CF726DEFDA}"/>
              </a:ext>
            </a:extLst>
          </p:cNvPr>
          <p:cNvSpPr>
            <a:spLocks noGrp="1"/>
          </p:cNvSpPr>
          <p:nvPr>
            <p:ph sz="quarter" idx="15" hasCustomPrompt="1"/>
          </p:nvPr>
        </p:nvSpPr>
        <p:spPr>
          <a:xfrm>
            <a:off x="380356" y="4829115"/>
            <a:ext cx="785664" cy="110800"/>
          </a:xfrm>
          <a:prstGeom prst="rect">
            <a:avLst/>
          </a:prstGeom>
        </p:spPr>
        <p:txBody>
          <a:bodyPr wrap="none" lIns="0" tIns="0" rIns="0" bIns="0">
            <a:spAutoFit/>
          </a:bodyPr>
          <a:lstStyle>
            <a:lvl1pPr marL="0" indent="0">
              <a:buFontTx/>
              <a:buNone/>
              <a:defRPr sz="800" spc="26" baseline="0">
                <a:solidFill>
                  <a:schemeClr val="accent1"/>
                </a:solidFill>
                <a:latin typeface="Poppins SemiBold" pitchFamily="2" charset="77"/>
              </a:defRPr>
            </a:lvl1pPr>
          </a:lstStyle>
          <a:p>
            <a:pPr lvl="0"/>
            <a:r>
              <a:rPr lang="en-US"/>
              <a:t>Month XX, 20XX</a:t>
            </a:r>
          </a:p>
        </p:txBody>
      </p:sp>
      <p:sp>
        <p:nvSpPr>
          <p:cNvPr id="13" name="Text Placeholder 12">
            <a:extLst>
              <a:ext uri="{FF2B5EF4-FFF2-40B4-BE49-F238E27FC236}">
                <a16:creationId xmlns:a16="http://schemas.microsoft.com/office/drawing/2014/main" id="{7878B809-8762-B547-BB2F-677713E1A9E1}"/>
              </a:ext>
            </a:extLst>
          </p:cNvPr>
          <p:cNvSpPr>
            <a:spLocks noGrp="1"/>
          </p:cNvSpPr>
          <p:nvPr>
            <p:ph type="body" sz="quarter" idx="14" hasCustomPrompt="1"/>
          </p:nvPr>
        </p:nvSpPr>
        <p:spPr>
          <a:xfrm>
            <a:off x="380355" y="2880122"/>
            <a:ext cx="7356488" cy="656034"/>
          </a:xfrm>
          <a:prstGeom prst="rect">
            <a:avLst/>
          </a:prstGeom>
        </p:spPr>
        <p:txBody>
          <a:bodyPr lIns="0" tIns="0" rIns="0" bIns="0" anchor="b" anchorCtr="0">
            <a:normAutofit/>
          </a:bodyPr>
          <a:lstStyle>
            <a:lvl1pPr marL="0" indent="0">
              <a:buNone/>
              <a:defRPr sz="2500" b="1" i="0" spc="82" baseline="0">
                <a:solidFill>
                  <a:schemeClr val="bg2"/>
                </a:solidFill>
                <a:latin typeface="Poppins SemiBold" pitchFamily="2" charset="77"/>
                <a:cs typeface="Poppins SemiBold" pitchFamily="2" charset="77"/>
              </a:defRPr>
            </a:lvl1pPr>
          </a:lstStyle>
          <a:p>
            <a:pPr lvl="0"/>
            <a:r>
              <a:rPr lang="en-US"/>
              <a:t>Presentation Title</a:t>
            </a:r>
          </a:p>
        </p:txBody>
      </p:sp>
      <p:sp>
        <p:nvSpPr>
          <p:cNvPr id="8" name="Text Placeholder 7">
            <a:extLst>
              <a:ext uri="{FF2B5EF4-FFF2-40B4-BE49-F238E27FC236}">
                <a16:creationId xmlns:a16="http://schemas.microsoft.com/office/drawing/2014/main" id="{3084F336-D66A-F047-B2CE-CEE2BA8661EE}"/>
              </a:ext>
            </a:extLst>
          </p:cNvPr>
          <p:cNvSpPr>
            <a:spLocks noGrp="1"/>
          </p:cNvSpPr>
          <p:nvPr>
            <p:ph type="body" sz="quarter" idx="17" hasCustomPrompt="1"/>
          </p:nvPr>
        </p:nvSpPr>
        <p:spPr>
          <a:xfrm>
            <a:off x="380355" y="3536156"/>
            <a:ext cx="7356509" cy="1060252"/>
          </a:xfrm>
          <a:prstGeom prst="rect">
            <a:avLst/>
          </a:prstGeom>
        </p:spPr>
        <p:txBody>
          <a:bodyPr lIns="34281" tIns="17140" rIns="34281" bIns="17140"/>
          <a:lstStyle>
            <a:lvl1pPr marL="0" indent="0">
              <a:buNone/>
              <a:defRPr lang="en-US" sz="2100" kern="1200" baseline="0">
                <a:solidFill>
                  <a:srgbClr val="024270"/>
                </a:solidFill>
                <a:effectLst/>
                <a:latin typeface="Poppins" pitchFamily="2" charset="77"/>
                <a:ea typeface="+mn-ea"/>
                <a:cs typeface="+mn-cs"/>
              </a:defRPr>
            </a:lvl1pPr>
            <a:lvl2pPr marL="342809" indent="0">
              <a:buNone/>
              <a:defRPr sz="2100" spc="37" baseline="0">
                <a:solidFill>
                  <a:schemeClr val="accent1"/>
                </a:solidFill>
                <a:latin typeface="Poppins Medium" pitchFamily="2" charset="77"/>
              </a:defRPr>
            </a:lvl2pPr>
            <a:lvl3pPr marL="685617" indent="0">
              <a:buNone/>
              <a:defRPr sz="2100" spc="37" baseline="0">
                <a:solidFill>
                  <a:schemeClr val="accent1"/>
                </a:solidFill>
                <a:latin typeface="Poppins Medium" pitchFamily="2" charset="77"/>
              </a:defRPr>
            </a:lvl3pPr>
            <a:lvl4pPr marL="1028426" indent="0">
              <a:buNone/>
              <a:defRPr sz="2100" spc="37" baseline="0">
                <a:solidFill>
                  <a:schemeClr val="accent1"/>
                </a:solidFill>
                <a:latin typeface="Poppins Medium" pitchFamily="2" charset="77"/>
              </a:defRPr>
            </a:lvl4pPr>
            <a:lvl5pPr marL="1371234" indent="0">
              <a:buNone/>
              <a:defRPr sz="2100" spc="37" baseline="0">
                <a:solidFill>
                  <a:schemeClr val="accent1"/>
                </a:solidFill>
                <a:latin typeface="Poppins Medium"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p:txBody>
      </p:sp>
    </p:spTree>
    <p:extLst>
      <p:ext uri="{BB962C8B-B14F-4D97-AF65-F5344CB8AC3E}">
        <p14:creationId xmlns:p14="http://schemas.microsoft.com/office/powerpoint/2010/main" val="3626911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Infographic w/ Text">
    <p:spTree>
      <p:nvGrpSpPr>
        <p:cNvPr id="1" name=""/>
        <p:cNvGrpSpPr/>
        <p:nvPr/>
      </p:nvGrpSpPr>
      <p:grpSpPr>
        <a:xfrm>
          <a:off x="0" y="0"/>
          <a:ext cx="0" cy="0"/>
          <a:chOff x="0" y="0"/>
          <a:chExt cx="0" cy="0"/>
        </a:xfrm>
      </p:grpSpPr>
      <p:sp>
        <p:nvSpPr>
          <p:cNvPr id="24" name="Picture Placeholder 5">
            <a:extLst>
              <a:ext uri="{FF2B5EF4-FFF2-40B4-BE49-F238E27FC236}">
                <a16:creationId xmlns:a16="http://schemas.microsoft.com/office/drawing/2014/main" id="{0454783A-2077-B240-9053-EFF83454F728}"/>
              </a:ext>
            </a:extLst>
          </p:cNvPr>
          <p:cNvSpPr>
            <a:spLocks noGrp="1"/>
          </p:cNvSpPr>
          <p:nvPr>
            <p:ph type="pic" sz="quarter" idx="13" hasCustomPrompt="1"/>
          </p:nvPr>
        </p:nvSpPr>
        <p:spPr>
          <a:xfrm>
            <a:off x="4127979" y="665226"/>
            <a:ext cx="4141692" cy="3429000"/>
          </a:xfrm>
          <a:prstGeom prst="rect">
            <a:avLst/>
          </a:prstGeom>
          <a:solidFill>
            <a:schemeClr val="accent6"/>
          </a:solidFill>
        </p:spPr>
        <p:txBody>
          <a:bodyPr lIns="365760" tIns="182880" rIns="365760"/>
          <a:lstStyle>
            <a:lvl1pPr marL="0" indent="0">
              <a:buFontTx/>
              <a:buNone/>
              <a:defRPr lang="en-US" sz="900" b="0" i="0" kern="1200" spc="39">
                <a:solidFill>
                  <a:schemeClr val="accent3"/>
                </a:solidFill>
                <a:effectLst/>
                <a:latin typeface="Poppins-Medium"/>
                <a:ea typeface="+mn-ea"/>
                <a:cs typeface="Poppins-Medium"/>
              </a:defRPr>
            </a:lvl1pPr>
          </a:lstStyle>
          <a:p>
            <a:r>
              <a:rPr lang="en-US"/>
              <a:t>Insert Infographic Here</a:t>
            </a:r>
          </a:p>
        </p:txBody>
      </p:sp>
      <p:sp>
        <p:nvSpPr>
          <p:cNvPr id="4" name="Title 2">
            <a:extLst>
              <a:ext uri="{FF2B5EF4-FFF2-40B4-BE49-F238E27FC236}">
                <a16:creationId xmlns:a16="http://schemas.microsoft.com/office/drawing/2014/main" id="{AA01F6B1-7F75-2848-8C95-F423031DE8A1}"/>
              </a:ext>
            </a:extLst>
          </p:cNvPr>
          <p:cNvSpPr>
            <a:spLocks noGrp="1"/>
          </p:cNvSpPr>
          <p:nvPr>
            <p:ph type="title" hasCustomPrompt="1"/>
          </p:nvPr>
        </p:nvSpPr>
        <p:spPr>
          <a:xfrm>
            <a:off x="647998" y="665227"/>
            <a:ext cx="3010270" cy="362984"/>
          </a:xfrm>
          <a:prstGeom prst="rect">
            <a:avLst/>
          </a:prstGeom>
        </p:spPr>
        <p:txBody>
          <a:bodyPr wrap="none" lIns="0" tIns="0" rIns="0" bIns="0">
            <a:normAutofit/>
          </a:bodyPr>
          <a:lstStyle>
            <a:lvl1pPr>
              <a:defRPr sz="2550" spc="83" baseline="0">
                <a:solidFill>
                  <a:schemeClr val="accent2"/>
                </a:solidFill>
                <a:latin typeface="Poppins SemiBold" pitchFamily="2" charset="77"/>
              </a:defRPr>
            </a:lvl1pPr>
          </a:lstStyle>
          <a:p>
            <a:r>
              <a:rPr lang="en-US"/>
              <a:t>Slide headline</a:t>
            </a:r>
          </a:p>
        </p:txBody>
      </p:sp>
      <p:sp>
        <p:nvSpPr>
          <p:cNvPr id="3" name="Text Placeholder 2">
            <a:extLst>
              <a:ext uri="{FF2B5EF4-FFF2-40B4-BE49-F238E27FC236}">
                <a16:creationId xmlns:a16="http://schemas.microsoft.com/office/drawing/2014/main" id="{4CFA23E9-679D-2643-858B-01A8F407F5FC}"/>
              </a:ext>
            </a:extLst>
          </p:cNvPr>
          <p:cNvSpPr>
            <a:spLocks noGrp="1"/>
          </p:cNvSpPr>
          <p:nvPr>
            <p:ph type="body" sz="quarter" idx="14" hasCustomPrompt="1"/>
          </p:nvPr>
        </p:nvSpPr>
        <p:spPr>
          <a:xfrm>
            <a:off x="648211" y="1285875"/>
            <a:ext cx="3010056" cy="2808089"/>
          </a:xfrm>
        </p:spPr>
        <p:txBody>
          <a:bodyPr/>
          <a:lstStyle>
            <a:lvl1pPr>
              <a:defRPr/>
            </a:lvl1pPr>
          </a:lstStyle>
          <a:p>
            <a:pPr lvl="1"/>
            <a:r>
              <a:rPr lang="en-US"/>
              <a:t>Lorem ipum dolor sit amet, consectetur adipisicing elit, sed do eiusmod tempor incididunt ut labore et dolore magna aliqua. Ut enim ad minim veniam, quis nostrud exercitation ullamco laboris nisi ut aliquip ex ea commodo consequat.</a:t>
            </a:r>
          </a:p>
          <a:p>
            <a:pPr lvl="1"/>
            <a:r>
              <a:rPr lang="en-US"/>
              <a:t>Lorem ipsum dolor sit amet, consectetur adipisicing elit, sed do eiusmod tempor incididunt ut labore et dolore magna aliqua. Ut enim ad minim veniam, quis nostrud exercitation ullamco laboris nisi ut aliquip ex ea commodo consequat.</a:t>
            </a:r>
          </a:p>
          <a:p>
            <a:pPr lvl="1"/>
            <a:endParaRPr lang="en-US"/>
          </a:p>
        </p:txBody>
      </p:sp>
    </p:spTree>
    <p:extLst>
      <p:ext uri="{BB962C8B-B14F-4D97-AF65-F5344CB8AC3E}">
        <p14:creationId xmlns:p14="http://schemas.microsoft.com/office/powerpoint/2010/main" val="3288443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FE9EDA6-C787-5F4C-8AB5-C7114635360C}"/>
              </a:ext>
            </a:extLst>
          </p:cNvPr>
          <p:cNvSpPr>
            <a:spLocks noGrp="1"/>
          </p:cNvSpPr>
          <p:nvPr>
            <p:ph type="body" sz="quarter" idx="16" hasCustomPrompt="1"/>
          </p:nvPr>
        </p:nvSpPr>
        <p:spPr>
          <a:xfrm>
            <a:off x="0" y="2571750"/>
            <a:ext cx="9144000" cy="2570559"/>
          </a:xfrm>
          <a:prstGeom prst="rect">
            <a:avLst/>
          </a:prstGeom>
          <a:solidFill>
            <a:schemeClr val="bg1">
              <a:alpha val="94000"/>
            </a:schemeClr>
          </a:solidFill>
        </p:spPr>
        <p:txBody>
          <a:bodyPr lIns="34281" tIns="17140" rIns="34281" bIns="17140"/>
          <a:lstStyle>
            <a:lvl1pPr>
              <a:defRPr>
                <a:noFill/>
              </a:defRPr>
            </a:lvl1pPr>
            <a:lvl2pPr>
              <a:defRPr>
                <a:noFill/>
              </a:defRPr>
            </a:lvl2pPr>
            <a:lvl3pPr>
              <a:defRPr>
                <a:noFill/>
              </a:defRPr>
            </a:lvl3pPr>
            <a:lvl4pPr>
              <a:defRPr>
                <a:noFill/>
              </a:defRPr>
            </a:lvl4pPr>
            <a:lvl5pPr>
              <a:defRPr>
                <a:noFill/>
              </a:defRPr>
            </a:lvl5pPr>
          </a:lstStyle>
          <a:p>
            <a:pPr lvl="0"/>
            <a:r>
              <a:rPr lang="en-US"/>
              <a:t>Title Slide Text Background</a:t>
            </a:r>
          </a:p>
        </p:txBody>
      </p:sp>
      <p:pic>
        <p:nvPicPr>
          <p:cNvPr id="10" name="Picture 9">
            <a:extLst>
              <a:ext uri="{FF2B5EF4-FFF2-40B4-BE49-F238E27FC236}">
                <a16:creationId xmlns:a16="http://schemas.microsoft.com/office/drawing/2014/main" id="{F236B230-430B-E74B-AA7D-C3046AB65BE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930245" y="4251960"/>
            <a:ext cx="1014205" cy="689229"/>
          </a:xfrm>
          <a:prstGeom prst="rect">
            <a:avLst/>
          </a:prstGeom>
        </p:spPr>
      </p:pic>
      <p:sp>
        <p:nvSpPr>
          <p:cNvPr id="4" name="Content Placeholder 3">
            <a:extLst>
              <a:ext uri="{FF2B5EF4-FFF2-40B4-BE49-F238E27FC236}">
                <a16:creationId xmlns:a16="http://schemas.microsoft.com/office/drawing/2014/main" id="{078E9A1F-4D8D-DC48-8293-17CF726DEFDA}"/>
              </a:ext>
            </a:extLst>
          </p:cNvPr>
          <p:cNvSpPr>
            <a:spLocks noGrp="1"/>
          </p:cNvSpPr>
          <p:nvPr>
            <p:ph sz="quarter" idx="15" hasCustomPrompt="1"/>
          </p:nvPr>
        </p:nvSpPr>
        <p:spPr>
          <a:xfrm>
            <a:off x="380356" y="4829115"/>
            <a:ext cx="785664" cy="110800"/>
          </a:xfrm>
          <a:prstGeom prst="rect">
            <a:avLst/>
          </a:prstGeom>
        </p:spPr>
        <p:txBody>
          <a:bodyPr wrap="none" lIns="0" tIns="0" rIns="0" bIns="0">
            <a:spAutoFit/>
          </a:bodyPr>
          <a:lstStyle>
            <a:lvl1pPr marL="0" indent="0">
              <a:buFontTx/>
              <a:buNone/>
              <a:defRPr sz="800" spc="26" baseline="0">
                <a:solidFill>
                  <a:schemeClr val="accent1"/>
                </a:solidFill>
                <a:latin typeface="Poppins SemiBold" pitchFamily="2" charset="77"/>
              </a:defRPr>
            </a:lvl1pPr>
          </a:lstStyle>
          <a:p>
            <a:pPr lvl="0"/>
            <a:r>
              <a:rPr lang="en-US"/>
              <a:t>Month XX, 20XX</a:t>
            </a:r>
          </a:p>
        </p:txBody>
      </p:sp>
      <p:sp>
        <p:nvSpPr>
          <p:cNvPr id="13" name="Text Placeholder 12">
            <a:extLst>
              <a:ext uri="{FF2B5EF4-FFF2-40B4-BE49-F238E27FC236}">
                <a16:creationId xmlns:a16="http://schemas.microsoft.com/office/drawing/2014/main" id="{7878B809-8762-B547-BB2F-677713E1A9E1}"/>
              </a:ext>
            </a:extLst>
          </p:cNvPr>
          <p:cNvSpPr>
            <a:spLocks noGrp="1"/>
          </p:cNvSpPr>
          <p:nvPr>
            <p:ph type="body" sz="quarter" idx="14" hasCustomPrompt="1"/>
          </p:nvPr>
        </p:nvSpPr>
        <p:spPr>
          <a:xfrm>
            <a:off x="380355" y="2880122"/>
            <a:ext cx="7356488" cy="656034"/>
          </a:xfrm>
          <a:prstGeom prst="rect">
            <a:avLst/>
          </a:prstGeom>
        </p:spPr>
        <p:txBody>
          <a:bodyPr lIns="0" tIns="0" rIns="0" bIns="0" anchor="b" anchorCtr="0">
            <a:normAutofit/>
          </a:bodyPr>
          <a:lstStyle>
            <a:lvl1pPr marL="0" indent="0">
              <a:buNone/>
              <a:defRPr sz="2500" b="1" i="0" spc="82" baseline="0">
                <a:solidFill>
                  <a:schemeClr val="bg2"/>
                </a:solidFill>
                <a:latin typeface="Poppins SemiBold" pitchFamily="2" charset="77"/>
                <a:cs typeface="Poppins SemiBold" pitchFamily="2" charset="77"/>
              </a:defRPr>
            </a:lvl1pPr>
          </a:lstStyle>
          <a:p>
            <a:pPr lvl="0"/>
            <a:r>
              <a:rPr lang="en-US"/>
              <a:t>Presentation Title</a:t>
            </a:r>
          </a:p>
        </p:txBody>
      </p:sp>
      <p:sp>
        <p:nvSpPr>
          <p:cNvPr id="8" name="Text Placeholder 7">
            <a:extLst>
              <a:ext uri="{FF2B5EF4-FFF2-40B4-BE49-F238E27FC236}">
                <a16:creationId xmlns:a16="http://schemas.microsoft.com/office/drawing/2014/main" id="{3084F336-D66A-F047-B2CE-CEE2BA8661EE}"/>
              </a:ext>
            </a:extLst>
          </p:cNvPr>
          <p:cNvSpPr>
            <a:spLocks noGrp="1"/>
          </p:cNvSpPr>
          <p:nvPr>
            <p:ph type="body" sz="quarter" idx="17" hasCustomPrompt="1"/>
          </p:nvPr>
        </p:nvSpPr>
        <p:spPr>
          <a:xfrm>
            <a:off x="380355" y="3536156"/>
            <a:ext cx="7356509" cy="1060252"/>
          </a:xfrm>
          <a:prstGeom prst="rect">
            <a:avLst/>
          </a:prstGeom>
        </p:spPr>
        <p:txBody>
          <a:bodyPr lIns="34281" tIns="17140" rIns="34281" bIns="17140"/>
          <a:lstStyle>
            <a:lvl1pPr marL="0" indent="0">
              <a:buNone/>
              <a:defRPr lang="en-US" sz="2100" kern="1200" baseline="0">
                <a:solidFill>
                  <a:srgbClr val="024270"/>
                </a:solidFill>
                <a:effectLst/>
                <a:latin typeface="Poppins" pitchFamily="2" charset="77"/>
                <a:ea typeface="+mn-ea"/>
                <a:cs typeface="+mn-cs"/>
              </a:defRPr>
            </a:lvl1pPr>
            <a:lvl2pPr marL="342809" indent="0">
              <a:buNone/>
              <a:defRPr sz="2100" spc="37" baseline="0">
                <a:solidFill>
                  <a:schemeClr val="accent1"/>
                </a:solidFill>
                <a:latin typeface="Poppins Medium" pitchFamily="2" charset="77"/>
              </a:defRPr>
            </a:lvl2pPr>
            <a:lvl3pPr marL="685617" indent="0">
              <a:buNone/>
              <a:defRPr sz="2100" spc="37" baseline="0">
                <a:solidFill>
                  <a:schemeClr val="accent1"/>
                </a:solidFill>
                <a:latin typeface="Poppins Medium" pitchFamily="2" charset="77"/>
              </a:defRPr>
            </a:lvl3pPr>
            <a:lvl4pPr marL="1028426" indent="0">
              <a:buNone/>
              <a:defRPr sz="2100" spc="37" baseline="0">
                <a:solidFill>
                  <a:schemeClr val="accent1"/>
                </a:solidFill>
                <a:latin typeface="Poppins Medium" pitchFamily="2" charset="77"/>
              </a:defRPr>
            </a:lvl4pPr>
            <a:lvl5pPr marL="1371234" indent="0">
              <a:buNone/>
              <a:defRPr sz="2100" spc="37" baseline="0">
                <a:solidFill>
                  <a:schemeClr val="accent1"/>
                </a:solidFill>
                <a:latin typeface="Poppins Medium" pitchFamily="2" charset="77"/>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p:txBody>
      </p:sp>
    </p:spTree>
    <p:extLst>
      <p:ext uri="{BB962C8B-B14F-4D97-AF65-F5344CB8AC3E}">
        <p14:creationId xmlns:p14="http://schemas.microsoft.com/office/powerpoint/2010/main" val="4088550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Bullet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F9C599-34ED-1C46-AAA9-3CD69DA3FE08}"/>
              </a:ext>
            </a:extLst>
          </p:cNvPr>
          <p:cNvSpPr>
            <a:spLocks noGrp="1"/>
          </p:cNvSpPr>
          <p:nvPr>
            <p:ph type="title" hasCustomPrompt="1"/>
          </p:nvPr>
        </p:nvSpPr>
        <p:spPr>
          <a:xfrm>
            <a:off x="647997" y="353187"/>
            <a:ext cx="7847959" cy="362984"/>
          </a:xfrm>
          <a:prstGeom prst="rect">
            <a:avLst/>
          </a:prstGeom>
        </p:spPr>
        <p:txBody>
          <a:bodyPr wrap="none" lIns="0" tIns="0" rIns="0" bIns="0">
            <a:normAutofit/>
          </a:bodyPr>
          <a:lstStyle>
            <a:lvl1pPr>
              <a:defRPr sz="2550" spc="83" baseline="0">
                <a:solidFill>
                  <a:schemeClr val="accent2"/>
                </a:solidFill>
                <a:latin typeface="Poppins SemiBold" pitchFamily="2" charset="77"/>
              </a:defRPr>
            </a:lvl1pPr>
          </a:lstStyle>
          <a:p>
            <a:r>
              <a:rPr lang="en-US"/>
              <a:t>Slide headline</a:t>
            </a:r>
          </a:p>
        </p:txBody>
      </p:sp>
      <p:sp>
        <p:nvSpPr>
          <p:cNvPr id="15" name="Text Placeholder 14">
            <a:extLst>
              <a:ext uri="{FF2B5EF4-FFF2-40B4-BE49-F238E27FC236}">
                <a16:creationId xmlns:a16="http://schemas.microsoft.com/office/drawing/2014/main" id="{8C023AB3-419F-0B45-A7DE-407510FDC942}"/>
              </a:ext>
            </a:extLst>
          </p:cNvPr>
          <p:cNvSpPr>
            <a:spLocks noGrp="1"/>
          </p:cNvSpPr>
          <p:nvPr>
            <p:ph type="body" sz="quarter" idx="11" hasCustomPrompt="1"/>
          </p:nvPr>
        </p:nvSpPr>
        <p:spPr>
          <a:xfrm>
            <a:off x="648211" y="953096"/>
            <a:ext cx="7847578" cy="964406"/>
          </a:xfrm>
        </p:spPr>
        <p:txBody>
          <a:bodyPr/>
          <a:lstStyle>
            <a:lvl1pPr>
              <a:defRPr/>
            </a:lvl1pPr>
          </a:lstStyle>
          <a:p>
            <a:pPr lvl="0"/>
            <a:r>
              <a:rPr lang="en-US"/>
              <a:t>Lorem ipsum dolor sit amet, consectetur adipisicing elit, sed do eiusmod tempor incididunt ut labore et dolore magna aliqua. Ut enim ad minim veniam, quis nostrud exercitation ullamco laboris nisi ut aliquip ex ea commodo consequat.</a:t>
            </a:r>
          </a:p>
        </p:txBody>
      </p:sp>
      <p:sp>
        <p:nvSpPr>
          <p:cNvPr id="8" name="Text Placeholder 7">
            <a:extLst>
              <a:ext uri="{FF2B5EF4-FFF2-40B4-BE49-F238E27FC236}">
                <a16:creationId xmlns:a16="http://schemas.microsoft.com/office/drawing/2014/main" id="{69F0C1BA-B2DD-2640-B6FB-D6622F69F094}"/>
              </a:ext>
            </a:extLst>
          </p:cNvPr>
          <p:cNvSpPr>
            <a:spLocks noGrp="1"/>
          </p:cNvSpPr>
          <p:nvPr>
            <p:ph type="body" sz="quarter" idx="12" hasCustomPrompt="1"/>
          </p:nvPr>
        </p:nvSpPr>
        <p:spPr>
          <a:xfrm>
            <a:off x="648211" y="1917502"/>
            <a:ext cx="7847578" cy="2038945"/>
          </a:xfrm>
        </p:spPr>
        <p:txBody>
          <a:bodyPr/>
          <a:lstStyle>
            <a:lvl1pPr>
              <a:defRPr/>
            </a:lvl1pPr>
          </a:lstStyle>
          <a:p>
            <a:pPr lvl="2"/>
            <a:r>
              <a:rPr lang="en-US"/>
              <a:t>Lorem ipsum dolor sit amet, consectetur adipiscing elit, sed do eiusmod tempor incididunt ut labore et dolore magna</a:t>
            </a:r>
          </a:p>
          <a:p>
            <a:pPr lvl="2"/>
            <a:r>
              <a:rPr lang="en-US"/>
              <a:t> aliqua. Ut enim ad minim veniam, quis nostrud exercitation ullamco laboris nisi ut aliquip ex ea commodo consequat. </a:t>
            </a:r>
          </a:p>
          <a:p>
            <a:pPr lvl="2"/>
            <a:r>
              <a:rPr lang="en-US"/>
              <a:t>Duis aute irure dolor in reprehenderit in voluptate velit esse cillum dolore eu fugiat nulla pariatur. </a:t>
            </a:r>
          </a:p>
          <a:p>
            <a:pPr lvl="2"/>
            <a:r>
              <a:rPr lang="en-US"/>
              <a:t>Excepteur sint occaecat cupidatat non proident, sunt in culpa qui officia deserunt mollit anim id est laborum.</a:t>
            </a:r>
          </a:p>
        </p:txBody>
      </p:sp>
    </p:spTree>
    <p:extLst>
      <p:ext uri="{BB962C8B-B14F-4D97-AF65-F5344CB8AC3E}">
        <p14:creationId xmlns:p14="http://schemas.microsoft.com/office/powerpoint/2010/main" val="1568458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Bullets,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F9C599-34ED-1C46-AAA9-3CD69DA3FE08}"/>
              </a:ext>
            </a:extLst>
          </p:cNvPr>
          <p:cNvSpPr>
            <a:spLocks noGrp="1"/>
          </p:cNvSpPr>
          <p:nvPr>
            <p:ph type="title" hasCustomPrompt="1"/>
          </p:nvPr>
        </p:nvSpPr>
        <p:spPr>
          <a:xfrm>
            <a:off x="3905123" y="353187"/>
            <a:ext cx="4590833" cy="362984"/>
          </a:xfrm>
          <a:prstGeom prst="rect">
            <a:avLst/>
          </a:prstGeom>
        </p:spPr>
        <p:txBody>
          <a:bodyPr wrap="none" lIns="0" tIns="0" rIns="0" bIns="0">
            <a:normAutofit/>
          </a:bodyPr>
          <a:lstStyle>
            <a:lvl1pPr>
              <a:defRPr sz="2550" spc="83" baseline="0">
                <a:solidFill>
                  <a:schemeClr val="accent2"/>
                </a:solidFill>
                <a:latin typeface="Poppins SemiBold" pitchFamily="2" charset="77"/>
              </a:defRPr>
            </a:lvl1pPr>
          </a:lstStyle>
          <a:p>
            <a:r>
              <a:rPr lang="en-US"/>
              <a:t>Slide headline</a:t>
            </a:r>
          </a:p>
        </p:txBody>
      </p:sp>
      <p:sp>
        <p:nvSpPr>
          <p:cNvPr id="4" name="Text Placeholder 3">
            <a:extLst>
              <a:ext uri="{FF2B5EF4-FFF2-40B4-BE49-F238E27FC236}">
                <a16:creationId xmlns:a16="http://schemas.microsoft.com/office/drawing/2014/main" id="{551971C5-835F-2641-8B84-2F28065B6C26}"/>
              </a:ext>
            </a:extLst>
          </p:cNvPr>
          <p:cNvSpPr>
            <a:spLocks noGrp="1"/>
          </p:cNvSpPr>
          <p:nvPr>
            <p:ph type="body" sz="quarter" idx="15" hasCustomPrompt="1"/>
          </p:nvPr>
        </p:nvSpPr>
        <p:spPr>
          <a:xfrm>
            <a:off x="3450149" y="2115821"/>
            <a:ext cx="5045807" cy="1918097"/>
          </a:xfrm>
        </p:spPr>
        <p:txBody>
          <a:bodyPr/>
          <a:lstStyle>
            <a:lvl1pPr>
              <a:defRPr/>
            </a:lvl1pPr>
          </a:lstStyle>
          <a:p>
            <a:pPr lvl="2"/>
            <a:r>
              <a:rPr lang="en-US"/>
              <a:t>Lorem ipsum dolor sit amet, consectetur adipisicing elit, sed do eiusmod tempor incididunt ut labore et dolore magna aliqua. Ut enim ad minim veniam, quis nostrud exercitation ullamco laboris nisi ut aliquip ex ea commodo consequat.</a:t>
            </a:r>
          </a:p>
          <a:p>
            <a:pPr lvl="2"/>
            <a:r>
              <a:rPr lang="en-US"/>
              <a:t>Lorem ipsum dolor sit amet, consectetur adipisicing elit, sed do eiusmod tempor incididunt ut labore et dolore magna aliqua. Ut enim ad minim veniam, quis nostrud exercitation ullamco laboris nisi ut aliquip ex ea commodo consequat.</a:t>
            </a:r>
          </a:p>
          <a:p>
            <a:pPr lvl="2"/>
            <a:r>
              <a:rPr lang="en-US"/>
              <a:t>Lorem ipsum dolor sit amet, consectetur adipisicing elit, sed do eiusmod tempor incididunt ut labore et dolore magna aliqua. Ut enim ad</a:t>
            </a:r>
          </a:p>
          <a:p>
            <a:pPr lvl="2"/>
            <a:endParaRPr lang="en-US"/>
          </a:p>
        </p:txBody>
      </p:sp>
      <p:sp>
        <p:nvSpPr>
          <p:cNvPr id="6" name="Text Placeholder 5">
            <a:extLst>
              <a:ext uri="{FF2B5EF4-FFF2-40B4-BE49-F238E27FC236}">
                <a16:creationId xmlns:a16="http://schemas.microsoft.com/office/drawing/2014/main" id="{54825528-F6A5-F242-B346-73F16C6CC32F}"/>
              </a:ext>
            </a:extLst>
          </p:cNvPr>
          <p:cNvSpPr>
            <a:spLocks noGrp="1"/>
          </p:cNvSpPr>
          <p:nvPr>
            <p:ph type="body" sz="quarter" idx="16" hasCustomPrompt="1"/>
          </p:nvPr>
        </p:nvSpPr>
        <p:spPr>
          <a:xfrm>
            <a:off x="3905337" y="953095"/>
            <a:ext cx="4590619" cy="1157883"/>
          </a:xfrm>
        </p:spPr>
        <p:txBody>
          <a:bodyPr/>
          <a:lstStyle>
            <a:lvl1pPr>
              <a:defRPr/>
            </a:lvl1pPr>
          </a:lstStyle>
          <a:p>
            <a:pPr lvl="0"/>
            <a:r>
              <a:rPr lang="en-US"/>
              <a:t>Lorem ipsum dolor sit amet, consectetur adipisicing elit, sed do eiusmod tempor incididunt ut labore et dolore magna aliqua. Ut enim ad minim veniam, quis nostrud exercitation ullamco</a:t>
            </a:r>
          </a:p>
        </p:txBody>
      </p:sp>
    </p:spTree>
    <p:extLst>
      <p:ext uri="{BB962C8B-B14F-4D97-AF65-F5344CB8AC3E}">
        <p14:creationId xmlns:p14="http://schemas.microsoft.com/office/powerpoint/2010/main" val="1399997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F9C599-34ED-1C46-AAA9-3CD69DA3FE08}"/>
              </a:ext>
            </a:extLst>
          </p:cNvPr>
          <p:cNvSpPr>
            <a:spLocks noGrp="1"/>
          </p:cNvSpPr>
          <p:nvPr>
            <p:ph type="title" hasCustomPrompt="1"/>
          </p:nvPr>
        </p:nvSpPr>
        <p:spPr>
          <a:xfrm>
            <a:off x="647997" y="953262"/>
            <a:ext cx="3431982" cy="362984"/>
          </a:xfrm>
          <a:prstGeom prst="rect">
            <a:avLst/>
          </a:prstGeom>
        </p:spPr>
        <p:txBody>
          <a:bodyPr wrap="none" lIns="0" tIns="0" rIns="0" bIns="0">
            <a:normAutofit/>
          </a:bodyPr>
          <a:lstStyle>
            <a:lvl1pPr>
              <a:defRPr sz="2550" spc="83" baseline="0">
                <a:solidFill>
                  <a:schemeClr val="accent2"/>
                </a:solidFill>
                <a:latin typeface="Poppins SemiBold" pitchFamily="2" charset="77"/>
              </a:defRPr>
            </a:lvl1pPr>
          </a:lstStyle>
          <a:p>
            <a:r>
              <a:rPr lang="en-US"/>
              <a:t>Slide headline</a:t>
            </a:r>
          </a:p>
        </p:txBody>
      </p:sp>
      <p:sp>
        <p:nvSpPr>
          <p:cNvPr id="9" name="Text Placeholder 14">
            <a:extLst>
              <a:ext uri="{FF2B5EF4-FFF2-40B4-BE49-F238E27FC236}">
                <a16:creationId xmlns:a16="http://schemas.microsoft.com/office/drawing/2014/main" id="{6427AD0C-C2B3-C14E-AACD-1903336B6698}"/>
              </a:ext>
            </a:extLst>
          </p:cNvPr>
          <p:cNvSpPr>
            <a:spLocks noGrp="1"/>
          </p:cNvSpPr>
          <p:nvPr>
            <p:ph type="body" sz="quarter" idx="14" hasCustomPrompt="1"/>
          </p:nvPr>
        </p:nvSpPr>
        <p:spPr>
          <a:xfrm>
            <a:off x="647997" y="1522475"/>
            <a:ext cx="3431982" cy="2200438"/>
          </a:xfrm>
        </p:spPr>
        <p:txBody>
          <a:bodyPr/>
          <a:lstStyle>
            <a:lvl1pPr>
              <a:defRPr>
                <a:solidFill>
                  <a:schemeClr val="tx2"/>
                </a:solidFill>
              </a:defRPr>
            </a:lvl1pPr>
          </a:lstStyle>
          <a:p>
            <a:pPr lvl="0"/>
            <a:r>
              <a:rPr lang="en-US"/>
              <a:t>Lorem ipsum dolor sit amet, consectetur adipisicing elit, sed do eiusmod tempor incididunt ut labore et dolore magna aliqua. Ut enim ad minim veniam, quis nostrud exercitation ullamco laboris nisi ut aliquip ex ea commodo consequat.</a:t>
            </a:r>
          </a:p>
        </p:txBody>
      </p:sp>
    </p:spTree>
    <p:extLst>
      <p:ext uri="{BB962C8B-B14F-4D97-AF65-F5344CB8AC3E}">
        <p14:creationId xmlns:p14="http://schemas.microsoft.com/office/powerpoint/2010/main" val="3135764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ingle Imag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823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hoto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67C5EC-61A8-6541-8AA0-5CBC2BD07F92}"/>
              </a:ext>
            </a:extLst>
          </p:cNvPr>
          <p:cNvSpPr>
            <a:spLocks noGrp="1"/>
          </p:cNvSpPr>
          <p:nvPr>
            <p:ph type="title" hasCustomPrompt="1"/>
          </p:nvPr>
        </p:nvSpPr>
        <p:spPr>
          <a:xfrm>
            <a:off x="1429707" y="476631"/>
            <a:ext cx="3431982" cy="362984"/>
          </a:xfrm>
          <a:prstGeom prst="rect">
            <a:avLst/>
          </a:prstGeom>
        </p:spPr>
        <p:txBody>
          <a:bodyPr wrap="none" lIns="0" tIns="0" rIns="0" bIns="0">
            <a:normAutofit/>
          </a:bodyPr>
          <a:lstStyle>
            <a:lvl1pPr>
              <a:defRPr sz="2550" spc="83" baseline="0">
                <a:solidFill>
                  <a:schemeClr val="accent2"/>
                </a:solidFill>
                <a:latin typeface="Poppins SemiBold" pitchFamily="2" charset="77"/>
              </a:defRPr>
            </a:lvl1pPr>
          </a:lstStyle>
          <a:p>
            <a:r>
              <a:rPr lang="en-US"/>
              <a:t>Slide headline</a:t>
            </a:r>
          </a:p>
        </p:txBody>
      </p:sp>
      <p:sp>
        <p:nvSpPr>
          <p:cNvPr id="24" name="Picture Placeholder 5">
            <a:extLst>
              <a:ext uri="{FF2B5EF4-FFF2-40B4-BE49-F238E27FC236}">
                <a16:creationId xmlns:a16="http://schemas.microsoft.com/office/drawing/2014/main" id="{0454783A-2077-B240-9053-EFF83454F728}"/>
              </a:ext>
            </a:extLst>
          </p:cNvPr>
          <p:cNvSpPr>
            <a:spLocks noGrp="1"/>
          </p:cNvSpPr>
          <p:nvPr>
            <p:ph type="pic" sz="quarter" idx="13" hasCustomPrompt="1"/>
          </p:nvPr>
        </p:nvSpPr>
        <p:spPr>
          <a:xfrm>
            <a:off x="1628563" y="1110996"/>
            <a:ext cx="1429707" cy="1429893"/>
          </a:xfrm>
          <a:prstGeom prst="rect">
            <a:avLst/>
          </a:prstGeom>
          <a:solidFill>
            <a:schemeClr val="accent6"/>
          </a:solidFill>
        </p:spPr>
        <p:txBody>
          <a:bodyPr lIns="274320" tIns="274320" rIns="274320"/>
          <a:lstStyle>
            <a:lvl1pPr marL="0" indent="0">
              <a:buFontTx/>
              <a:buNone/>
              <a:defRPr lang="en-US" sz="900" b="0" i="0" kern="1200" spc="39">
                <a:solidFill>
                  <a:schemeClr val="accent3"/>
                </a:solidFill>
                <a:effectLst/>
                <a:latin typeface="Poppins-Medium"/>
                <a:ea typeface="+mn-ea"/>
                <a:cs typeface="Poppins-Medium"/>
              </a:defRPr>
            </a:lvl1pPr>
          </a:lstStyle>
          <a:p>
            <a:r>
              <a:rPr lang="en-US"/>
              <a:t>Insert Picture Here</a:t>
            </a:r>
          </a:p>
        </p:txBody>
      </p:sp>
      <p:sp>
        <p:nvSpPr>
          <p:cNvPr id="29" name="Picture Placeholder 5">
            <a:extLst>
              <a:ext uri="{FF2B5EF4-FFF2-40B4-BE49-F238E27FC236}">
                <a16:creationId xmlns:a16="http://schemas.microsoft.com/office/drawing/2014/main" id="{33A655FE-09EA-9B42-A30A-429074C92715}"/>
              </a:ext>
            </a:extLst>
          </p:cNvPr>
          <p:cNvSpPr>
            <a:spLocks noGrp="1"/>
          </p:cNvSpPr>
          <p:nvPr>
            <p:ph type="pic" sz="quarter" idx="14" hasCustomPrompt="1"/>
          </p:nvPr>
        </p:nvSpPr>
        <p:spPr>
          <a:xfrm>
            <a:off x="3140555" y="1110996"/>
            <a:ext cx="1429707" cy="1429893"/>
          </a:xfrm>
          <a:prstGeom prst="rect">
            <a:avLst/>
          </a:prstGeom>
          <a:solidFill>
            <a:schemeClr val="accent6"/>
          </a:solidFill>
        </p:spPr>
        <p:txBody>
          <a:bodyPr lIns="274320" tIns="274320" rIns="274320"/>
          <a:lstStyle>
            <a:lvl1pPr marL="0" indent="0">
              <a:buFontTx/>
              <a:buNone/>
              <a:defRPr lang="en-US" sz="900" b="0" i="0" kern="1200" spc="39">
                <a:solidFill>
                  <a:schemeClr val="accent3"/>
                </a:solidFill>
                <a:effectLst/>
                <a:latin typeface="Poppins-Medium"/>
                <a:ea typeface="+mn-ea"/>
                <a:cs typeface="Poppins-Medium"/>
              </a:defRPr>
            </a:lvl1pPr>
          </a:lstStyle>
          <a:p>
            <a:r>
              <a:rPr lang="en-US"/>
              <a:t>Insert Picture Here</a:t>
            </a:r>
          </a:p>
        </p:txBody>
      </p:sp>
      <p:sp>
        <p:nvSpPr>
          <p:cNvPr id="30" name="Picture Placeholder 5">
            <a:extLst>
              <a:ext uri="{FF2B5EF4-FFF2-40B4-BE49-F238E27FC236}">
                <a16:creationId xmlns:a16="http://schemas.microsoft.com/office/drawing/2014/main" id="{34FD6D7A-83DF-3A48-AA0B-DCF5AFFB5776}"/>
              </a:ext>
            </a:extLst>
          </p:cNvPr>
          <p:cNvSpPr>
            <a:spLocks noGrp="1"/>
          </p:cNvSpPr>
          <p:nvPr>
            <p:ph type="pic" sz="quarter" idx="15" hasCustomPrompt="1"/>
          </p:nvPr>
        </p:nvSpPr>
        <p:spPr>
          <a:xfrm>
            <a:off x="4652547" y="1110996"/>
            <a:ext cx="1429707" cy="1429893"/>
          </a:xfrm>
          <a:prstGeom prst="rect">
            <a:avLst/>
          </a:prstGeom>
          <a:solidFill>
            <a:schemeClr val="accent6"/>
          </a:solidFill>
        </p:spPr>
        <p:txBody>
          <a:bodyPr lIns="274320" tIns="274320" rIns="274320"/>
          <a:lstStyle>
            <a:lvl1pPr marL="0" indent="0">
              <a:buFontTx/>
              <a:buNone/>
              <a:defRPr lang="en-US" sz="900" b="0" i="0" kern="1200" spc="39">
                <a:solidFill>
                  <a:schemeClr val="accent3"/>
                </a:solidFill>
                <a:effectLst/>
                <a:latin typeface="Poppins-Medium"/>
                <a:ea typeface="+mn-ea"/>
                <a:cs typeface="Poppins-Medium"/>
              </a:defRPr>
            </a:lvl1pPr>
          </a:lstStyle>
          <a:p>
            <a:r>
              <a:rPr lang="en-US"/>
              <a:t>Insert Picture Here</a:t>
            </a:r>
          </a:p>
        </p:txBody>
      </p:sp>
      <p:sp>
        <p:nvSpPr>
          <p:cNvPr id="31" name="Picture Placeholder 5">
            <a:extLst>
              <a:ext uri="{FF2B5EF4-FFF2-40B4-BE49-F238E27FC236}">
                <a16:creationId xmlns:a16="http://schemas.microsoft.com/office/drawing/2014/main" id="{30A02C29-DAF8-DA4C-A580-70824095F947}"/>
              </a:ext>
            </a:extLst>
          </p:cNvPr>
          <p:cNvSpPr>
            <a:spLocks noGrp="1"/>
          </p:cNvSpPr>
          <p:nvPr>
            <p:ph type="pic" sz="quarter" idx="16" hasCustomPrompt="1"/>
          </p:nvPr>
        </p:nvSpPr>
        <p:spPr>
          <a:xfrm>
            <a:off x="6164539" y="1110996"/>
            <a:ext cx="1429707" cy="1429893"/>
          </a:xfrm>
          <a:prstGeom prst="rect">
            <a:avLst/>
          </a:prstGeom>
          <a:solidFill>
            <a:schemeClr val="accent6"/>
          </a:solidFill>
        </p:spPr>
        <p:txBody>
          <a:bodyPr lIns="274320" tIns="274320" rIns="274320"/>
          <a:lstStyle>
            <a:lvl1pPr marL="0" indent="0">
              <a:buFontTx/>
              <a:buNone/>
              <a:defRPr lang="en-US" sz="900" b="0" i="0" kern="1200" spc="39">
                <a:solidFill>
                  <a:schemeClr val="accent3"/>
                </a:solidFill>
                <a:effectLst/>
                <a:latin typeface="Poppins-Medium"/>
                <a:ea typeface="+mn-ea"/>
                <a:cs typeface="Poppins-Medium"/>
              </a:defRPr>
            </a:lvl1pPr>
          </a:lstStyle>
          <a:p>
            <a:r>
              <a:rPr lang="en-US"/>
              <a:t>Insert Picture Here</a:t>
            </a:r>
          </a:p>
        </p:txBody>
      </p:sp>
      <p:sp>
        <p:nvSpPr>
          <p:cNvPr id="33" name="Picture Placeholder 5">
            <a:extLst>
              <a:ext uri="{FF2B5EF4-FFF2-40B4-BE49-F238E27FC236}">
                <a16:creationId xmlns:a16="http://schemas.microsoft.com/office/drawing/2014/main" id="{6F3B32E7-0010-E440-957D-61B7F74FFFEE}"/>
              </a:ext>
            </a:extLst>
          </p:cNvPr>
          <p:cNvSpPr>
            <a:spLocks noGrp="1"/>
          </p:cNvSpPr>
          <p:nvPr>
            <p:ph type="pic" sz="quarter" idx="17" hasCustomPrompt="1"/>
          </p:nvPr>
        </p:nvSpPr>
        <p:spPr>
          <a:xfrm>
            <a:off x="1628563" y="2652102"/>
            <a:ext cx="1429707" cy="1429893"/>
          </a:xfrm>
          <a:prstGeom prst="rect">
            <a:avLst/>
          </a:prstGeom>
          <a:solidFill>
            <a:schemeClr val="accent6"/>
          </a:solidFill>
        </p:spPr>
        <p:txBody>
          <a:bodyPr lIns="274320" tIns="274320" rIns="274320"/>
          <a:lstStyle>
            <a:lvl1pPr marL="0" indent="0">
              <a:buFontTx/>
              <a:buNone/>
              <a:defRPr lang="en-US" sz="900" b="0" i="0" kern="1200" spc="39">
                <a:solidFill>
                  <a:schemeClr val="accent3"/>
                </a:solidFill>
                <a:effectLst/>
                <a:latin typeface="Poppins-Medium"/>
                <a:ea typeface="+mn-ea"/>
                <a:cs typeface="Poppins-Medium"/>
              </a:defRPr>
            </a:lvl1pPr>
          </a:lstStyle>
          <a:p>
            <a:r>
              <a:rPr lang="en-US"/>
              <a:t>Insert Picture Here</a:t>
            </a:r>
          </a:p>
        </p:txBody>
      </p:sp>
      <p:sp>
        <p:nvSpPr>
          <p:cNvPr id="34" name="Picture Placeholder 5">
            <a:extLst>
              <a:ext uri="{FF2B5EF4-FFF2-40B4-BE49-F238E27FC236}">
                <a16:creationId xmlns:a16="http://schemas.microsoft.com/office/drawing/2014/main" id="{4129B3E0-C4F2-9248-BD68-BC9DECB601AD}"/>
              </a:ext>
            </a:extLst>
          </p:cNvPr>
          <p:cNvSpPr>
            <a:spLocks noGrp="1"/>
          </p:cNvSpPr>
          <p:nvPr>
            <p:ph type="pic" sz="quarter" idx="18" hasCustomPrompt="1"/>
          </p:nvPr>
        </p:nvSpPr>
        <p:spPr>
          <a:xfrm>
            <a:off x="3140555" y="2652102"/>
            <a:ext cx="1429707" cy="1429893"/>
          </a:xfrm>
          <a:prstGeom prst="rect">
            <a:avLst/>
          </a:prstGeom>
          <a:solidFill>
            <a:schemeClr val="accent6"/>
          </a:solidFill>
        </p:spPr>
        <p:txBody>
          <a:bodyPr lIns="274320" tIns="274320" rIns="274320"/>
          <a:lstStyle>
            <a:lvl1pPr marL="0" indent="0">
              <a:buFontTx/>
              <a:buNone/>
              <a:defRPr lang="en-US" sz="900" b="0" i="0" kern="1200" spc="39">
                <a:solidFill>
                  <a:schemeClr val="accent3"/>
                </a:solidFill>
                <a:effectLst/>
                <a:latin typeface="Poppins-Medium"/>
                <a:ea typeface="+mn-ea"/>
                <a:cs typeface="Poppins-Medium"/>
              </a:defRPr>
            </a:lvl1pPr>
          </a:lstStyle>
          <a:p>
            <a:r>
              <a:rPr lang="en-US"/>
              <a:t>Insert Picture Here</a:t>
            </a:r>
          </a:p>
        </p:txBody>
      </p:sp>
      <p:sp>
        <p:nvSpPr>
          <p:cNvPr id="35" name="Picture Placeholder 5">
            <a:extLst>
              <a:ext uri="{FF2B5EF4-FFF2-40B4-BE49-F238E27FC236}">
                <a16:creationId xmlns:a16="http://schemas.microsoft.com/office/drawing/2014/main" id="{8B5B9859-6B41-F740-A166-3F678C192112}"/>
              </a:ext>
            </a:extLst>
          </p:cNvPr>
          <p:cNvSpPr>
            <a:spLocks noGrp="1"/>
          </p:cNvSpPr>
          <p:nvPr>
            <p:ph type="pic" sz="quarter" idx="19" hasCustomPrompt="1"/>
          </p:nvPr>
        </p:nvSpPr>
        <p:spPr>
          <a:xfrm>
            <a:off x="4652547" y="2652102"/>
            <a:ext cx="1429707" cy="1429893"/>
          </a:xfrm>
          <a:prstGeom prst="rect">
            <a:avLst/>
          </a:prstGeom>
          <a:solidFill>
            <a:schemeClr val="accent6"/>
          </a:solidFill>
        </p:spPr>
        <p:txBody>
          <a:bodyPr lIns="274320" tIns="274320" rIns="274320"/>
          <a:lstStyle>
            <a:lvl1pPr marL="0" indent="0">
              <a:buFontTx/>
              <a:buNone/>
              <a:defRPr lang="en-US" sz="900" b="0" i="0" kern="1200" spc="39">
                <a:solidFill>
                  <a:schemeClr val="accent3"/>
                </a:solidFill>
                <a:effectLst/>
                <a:latin typeface="Poppins-Medium"/>
                <a:ea typeface="+mn-ea"/>
                <a:cs typeface="Poppins-Medium"/>
              </a:defRPr>
            </a:lvl1pPr>
          </a:lstStyle>
          <a:p>
            <a:r>
              <a:rPr lang="en-US"/>
              <a:t>Insert Picture Here</a:t>
            </a:r>
          </a:p>
        </p:txBody>
      </p:sp>
      <p:sp>
        <p:nvSpPr>
          <p:cNvPr id="36" name="Picture Placeholder 5">
            <a:extLst>
              <a:ext uri="{FF2B5EF4-FFF2-40B4-BE49-F238E27FC236}">
                <a16:creationId xmlns:a16="http://schemas.microsoft.com/office/drawing/2014/main" id="{781D9EDF-F1B4-B146-A661-2A6D2B7E584E}"/>
              </a:ext>
            </a:extLst>
          </p:cNvPr>
          <p:cNvSpPr>
            <a:spLocks noGrp="1"/>
          </p:cNvSpPr>
          <p:nvPr>
            <p:ph type="pic" sz="quarter" idx="20" hasCustomPrompt="1"/>
          </p:nvPr>
        </p:nvSpPr>
        <p:spPr>
          <a:xfrm>
            <a:off x="6164539" y="2652102"/>
            <a:ext cx="1429707" cy="1429893"/>
          </a:xfrm>
          <a:prstGeom prst="rect">
            <a:avLst/>
          </a:prstGeom>
          <a:solidFill>
            <a:schemeClr val="accent6"/>
          </a:solidFill>
        </p:spPr>
        <p:txBody>
          <a:bodyPr lIns="274320" tIns="274320" rIns="274320"/>
          <a:lstStyle>
            <a:lvl1pPr marL="0" indent="0">
              <a:buFontTx/>
              <a:buNone/>
              <a:defRPr lang="en-US" sz="900" b="0" i="0" kern="1200" spc="39">
                <a:solidFill>
                  <a:schemeClr val="accent3"/>
                </a:solidFill>
                <a:effectLst/>
                <a:latin typeface="Poppins-Medium"/>
                <a:ea typeface="+mn-ea"/>
                <a:cs typeface="Poppins-Medium"/>
              </a:defRPr>
            </a:lvl1pPr>
          </a:lstStyle>
          <a:p>
            <a:r>
              <a:rPr lang="en-US"/>
              <a:t>Insert Picture Here</a:t>
            </a:r>
          </a:p>
        </p:txBody>
      </p:sp>
    </p:spTree>
    <p:extLst>
      <p:ext uri="{BB962C8B-B14F-4D97-AF65-F5344CB8AC3E}">
        <p14:creationId xmlns:p14="http://schemas.microsoft.com/office/powerpoint/2010/main" val="214656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fographic">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67C5EC-61A8-6541-8AA0-5CBC2BD07F92}"/>
              </a:ext>
            </a:extLst>
          </p:cNvPr>
          <p:cNvSpPr>
            <a:spLocks noGrp="1"/>
          </p:cNvSpPr>
          <p:nvPr>
            <p:ph type="title" hasCustomPrompt="1"/>
          </p:nvPr>
        </p:nvSpPr>
        <p:spPr>
          <a:xfrm>
            <a:off x="1429707" y="476631"/>
            <a:ext cx="3431982" cy="362984"/>
          </a:xfrm>
          <a:prstGeom prst="rect">
            <a:avLst/>
          </a:prstGeom>
        </p:spPr>
        <p:txBody>
          <a:bodyPr wrap="none" lIns="0" tIns="0" rIns="0" bIns="0">
            <a:normAutofit/>
          </a:bodyPr>
          <a:lstStyle>
            <a:lvl1pPr>
              <a:defRPr sz="2550" spc="83" baseline="0">
                <a:solidFill>
                  <a:schemeClr val="accent2"/>
                </a:solidFill>
                <a:latin typeface="Poppins SemiBold" pitchFamily="2" charset="77"/>
              </a:defRPr>
            </a:lvl1pPr>
          </a:lstStyle>
          <a:p>
            <a:r>
              <a:rPr lang="en-US"/>
              <a:t>Slide headline</a:t>
            </a:r>
          </a:p>
        </p:txBody>
      </p:sp>
      <p:sp>
        <p:nvSpPr>
          <p:cNvPr id="24" name="Picture Placeholder 5">
            <a:extLst>
              <a:ext uri="{FF2B5EF4-FFF2-40B4-BE49-F238E27FC236}">
                <a16:creationId xmlns:a16="http://schemas.microsoft.com/office/drawing/2014/main" id="{0454783A-2077-B240-9053-EFF83454F728}"/>
              </a:ext>
            </a:extLst>
          </p:cNvPr>
          <p:cNvSpPr>
            <a:spLocks noGrp="1"/>
          </p:cNvSpPr>
          <p:nvPr>
            <p:ph type="pic" sz="quarter" idx="13" hasCustomPrompt="1"/>
          </p:nvPr>
        </p:nvSpPr>
        <p:spPr>
          <a:xfrm>
            <a:off x="1628563" y="1110996"/>
            <a:ext cx="5965683" cy="2970999"/>
          </a:xfrm>
          <a:prstGeom prst="rect">
            <a:avLst/>
          </a:prstGeom>
          <a:solidFill>
            <a:schemeClr val="accent6"/>
          </a:solidFill>
        </p:spPr>
        <p:txBody>
          <a:bodyPr lIns="457200" tIns="182880" rIns="365760" bIns="0"/>
          <a:lstStyle>
            <a:lvl1pPr marL="0" indent="0">
              <a:buFontTx/>
              <a:buNone/>
              <a:defRPr lang="en-US" sz="900" b="0" i="0" kern="1200" spc="39">
                <a:solidFill>
                  <a:schemeClr val="accent3"/>
                </a:solidFill>
                <a:effectLst/>
                <a:latin typeface="Poppins-Medium"/>
                <a:ea typeface="+mn-ea"/>
                <a:cs typeface="Poppins-Medium"/>
              </a:defRPr>
            </a:lvl1pPr>
          </a:lstStyle>
          <a:p>
            <a:r>
              <a:rPr lang="en-US"/>
              <a:t>Insert Infographic Here</a:t>
            </a:r>
          </a:p>
        </p:txBody>
      </p:sp>
    </p:spTree>
    <p:extLst>
      <p:ext uri="{BB962C8B-B14F-4D97-AF65-F5344CB8AC3E}">
        <p14:creationId xmlns:p14="http://schemas.microsoft.com/office/powerpoint/2010/main" val="3672468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nfographic w/ Text">
    <p:spTree>
      <p:nvGrpSpPr>
        <p:cNvPr id="1" name=""/>
        <p:cNvGrpSpPr/>
        <p:nvPr/>
      </p:nvGrpSpPr>
      <p:grpSpPr>
        <a:xfrm>
          <a:off x="0" y="0"/>
          <a:ext cx="0" cy="0"/>
          <a:chOff x="0" y="0"/>
          <a:chExt cx="0" cy="0"/>
        </a:xfrm>
      </p:grpSpPr>
      <p:sp>
        <p:nvSpPr>
          <p:cNvPr id="24" name="Picture Placeholder 5">
            <a:extLst>
              <a:ext uri="{FF2B5EF4-FFF2-40B4-BE49-F238E27FC236}">
                <a16:creationId xmlns:a16="http://schemas.microsoft.com/office/drawing/2014/main" id="{0454783A-2077-B240-9053-EFF83454F728}"/>
              </a:ext>
            </a:extLst>
          </p:cNvPr>
          <p:cNvSpPr>
            <a:spLocks noGrp="1"/>
          </p:cNvSpPr>
          <p:nvPr>
            <p:ph type="pic" sz="quarter" idx="13" hasCustomPrompt="1"/>
          </p:nvPr>
        </p:nvSpPr>
        <p:spPr>
          <a:xfrm>
            <a:off x="4127978" y="665226"/>
            <a:ext cx="4141693" cy="3429000"/>
          </a:xfrm>
          <a:prstGeom prst="rect">
            <a:avLst/>
          </a:prstGeom>
          <a:solidFill>
            <a:schemeClr val="accent6"/>
          </a:solidFill>
        </p:spPr>
        <p:txBody>
          <a:bodyPr lIns="365760" tIns="182880" rIns="365760"/>
          <a:lstStyle>
            <a:lvl1pPr marL="0" indent="0">
              <a:buFontTx/>
              <a:buNone/>
              <a:defRPr lang="en-US" sz="900" b="0" i="0" kern="1200" spc="39">
                <a:solidFill>
                  <a:schemeClr val="accent3"/>
                </a:solidFill>
                <a:effectLst/>
                <a:latin typeface="Poppins-Medium"/>
                <a:ea typeface="+mn-ea"/>
                <a:cs typeface="Poppins-Medium"/>
              </a:defRPr>
            </a:lvl1pPr>
          </a:lstStyle>
          <a:p>
            <a:r>
              <a:rPr lang="en-US"/>
              <a:t>Insert Infographic Here</a:t>
            </a:r>
          </a:p>
        </p:txBody>
      </p:sp>
      <p:sp>
        <p:nvSpPr>
          <p:cNvPr id="4" name="Title 2">
            <a:extLst>
              <a:ext uri="{FF2B5EF4-FFF2-40B4-BE49-F238E27FC236}">
                <a16:creationId xmlns:a16="http://schemas.microsoft.com/office/drawing/2014/main" id="{AA01F6B1-7F75-2848-8C95-F423031DE8A1}"/>
              </a:ext>
            </a:extLst>
          </p:cNvPr>
          <p:cNvSpPr>
            <a:spLocks noGrp="1"/>
          </p:cNvSpPr>
          <p:nvPr>
            <p:ph type="title" hasCustomPrompt="1"/>
          </p:nvPr>
        </p:nvSpPr>
        <p:spPr>
          <a:xfrm>
            <a:off x="647997" y="665226"/>
            <a:ext cx="3010270" cy="362984"/>
          </a:xfrm>
          <a:prstGeom prst="rect">
            <a:avLst/>
          </a:prstGeom>
        </p:spPr>
        <p:txBody>
          <a:bodyPr wrap="none" lIns="0" tIns="0" rIns="0" bIns="0">
            <a:normAutofit/>
          </a:bodyPr>
          <a:lstStyle>
            <a:lvl1pPr>
              <a:defRPr sz="2550" spc="83" baseline="0">
                <a:solidFill>
                  <a:schemeClr val="accent2"/>
                </a:solidFill>
                <a:latin typeface="Poppins SemiBold" pitchFamily="2" charset="77"/>
              </a:defRPr>
            </a:lvl1pPr>
          </a:lstStyle>
          <a:p>
            <a:r>
              <a:rPr lang="en-US"/>
              <a:t>Slide headline</a:t>
            </a:r>
          </a:p>
        </p:txBody>
      </p:sp>
      <p:sp>
        <p:nvSpPr>
          <p:cNvPr id="3" name="Text Placeholder 2">
            <a:extLst>
              <a:ext uri="{FF2B5EF4-FFF2-40B4-BE49-F238E27FC236}">
                <a16:creationId xmlns:a16="http://schemas.microsoft.com/office/drawing/2014/main" id="{4CFA23E9-679D-2643-858B-01A8F407F5FC}"/>
              </a:ext>
            </a:extLst>
          </p:cNvPr>
          <p:cNvSpPr>
            <a:spLocks noGrp="1"/>
          </p:cNvSpPr>
          <p:nvPr>
            <p:ph type="body" sz="quarter" idx="14" hasCustomPrompt="1"/>
          </p:nvPr>
        </p:nvSpPr>
        <p:spPr>
          <a:xfrm>
            <a:off x="648211" y="1285875"/>
            <a:ext cx="3010056" cy="2808089"/>
          </a:xfrm>
        </p:spPr>
        <p:txBody>
          <a:bodyPr/>
          <a:lstStyle>
            <a:lvl1pPr>
              <a:defRPr/>
            </a:lvl1pPr>
          </a:lstStyle>
          <a:p>
            <a:pPr lvl="1"/>
            <a:r>
              <a:rPr lang="en-US"/>
              <a:t>Lorem ipum dolor sit amet, consectetur adipisicing elit, sed do eiusmod tempor incididunt ut labore et dolore magna aliqua. Ut enim ad minim veniam, quis nostrud exercitation ullamco laboris nisi ut aliquip ex ea commodo consequat.</a:t>
            </a:r>
          </a:p>
          <a:p>
            <a:pPr lvl="1"/>
            <a:r>
              <a:rPr lang="en-US"/>
              <a:t>Lorem ipsum dolor sit amet, consectetur adipisicing elit, sed do eiusmod tempor incididunt ut labore et dolore magna aliqua. Ut enim ad minim veniam, quis nostrud exercitation ullamco laboris nisi ut aliquip ex ea commodo consequat.</a:t>
            </a:r>
          </a:p>
          <a:p>
            <a:pPr lvl="1"/>
            <a:endParaRPr lang="en-US"/>
          </a:p>
        </p:txBody>
      </p:sp>
    </p:spTree>
    <p:extLst>
      <p:ext uri="{BB962C8B-B14F-4D97-AF65-F5344CB8AC3E}">
        <p14:creationId xmlns:p14="http://schemas.microsoft.com/office/powerpoint/2010/main" val="19178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 Footer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11204-16DF-F544-86C0-249085A158C0}"/>
              </a:ext>
            </a:extLst>
          </p:cNvPr>
          <p:cNvSpPr>
            <a:spLocks noGrp="1"/>
          </p:cNvSpPr>
          <p:nvPr>
            <p:ph type="title"/>
          </p:nvPr>
        </p:nvSpPr>
        <p:spPr>
          <a:xfrm>
            <a:off x="647997" y="353187"/>
            <a:ext cx="7886864" cy="564575"/>
          </a:xfrm>
          <a:prstGeom prst="rect">
            <a:avLst/>
          </a:prstGeom>
        </p:spPr>
        <p:txBody>
          <a:bodyPr/>
          <a:lstStyle>
            <a:lvl1pPr>
              <a:defRPr lang="en-US" sz="2550" kern="1200" spc="83" baseline="0">
                <a:solidFill>
                  <a:schemeClr val="accent2"/>
                </a:solidFill>
                <a:latin typeface="Poppins SemiBold" pitchFamily="2" charset="77"/>
                <a:ea typeface="+mj-ea"/>
                <a:cs typeface="+mj-cs"/>
              </a:defRPr>
            </a:lvl1pPr>
          </a:lstStyle>
          <a:p>
            <a:r>
              <a:rPr lang="en-US"/>
              <a:t>Click to edit Master title style</a:t>
            </a:r>
          </a:p>
        </p:txBody>
      </p:sp>
    </p:spTree>
    <p:extLst>
      <p:ext uri="{BB962C8B-B14F-4D97-AF65-F5344CB8AC3E}">
        <p14:creationId xmlns:p14="http://schemas.microsoft.com/office/powerpoint/2010/main" val="410354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Bullet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F9C599-34ED-1C46-AAA9-3CD69DA3FE08}"/>
              </a:ext>
            </a:extLst>
          </p:cNvPr>
          <p:cNvSpPr>
            <a:spLocks noGrp="1"/>
          </p:cNvSpPr>
          <p:nvPr>
            <p:ph type="title" hasCustomPrompt="1"/>
          </p:nvPr>
        </p:nvSpPr>
        <p:spPr>
          <a:xfrm>
            <a:off x="647997" y="353187"/>
            <a:ext cx="7847959" cy="362984"/>
          </a:xfrm>
          <a:prstGeom prst="rect">
            <a:avLst/>
          </a:prstGeom>
        </p:spPr>
        <p:txBody>
          <a:bodyPr wrap="none" lIns="0" tIns="0" rIns="0" bIns="0">
            <a:normAutofit/>
          </a:bodyPr>
          <a:lstStyle>
            <a:lvl1pPr>
              <a:defRPr sz="2500" spc="82" baseline="0">
                <a:solidFill>
                  <a:schemeClr val="accent2"/>
                </a:solidFill>
                <a:latin typeface="Poppins SemiBold" pitchFamily="2" charset="77"/>
              </a:defRPr>
            </a:lvl1pPr>
          </a:lstStyle>
          <a:p>
            <a:r>
              <a:rPr lang="en-US"/>
              <a:t>Slide headline</a:t>
            </a:r>
          </a:p>
        </p:txBody>
      </p:sp>
      <p:sp>
        <p:nvSpPr>
          <p:cNvPr id="15" name="Text Placeholder 14">
            <a:extLst>
              <a:ext uri="{FF2B5EF4-FFF2-40B4-BE49-F238E27FC236}">
                <a16:creationId xmlns:a16="http://schemas.microsoft.com/office/drawing/2014/main" id="{8C023AB3-419F-0B45-A7DE-407510FDC942}"/>
              </a:ext>
            </a:extLst>
          </p:cNvPr>
          <p:cNvSpPr>
            <a:spLocks noGrp="1"/>
          </p:cNvSpPr>
          <p:nvPr>
            <p:ph type="body" sz="quarter" idx="11" hasCustomPrompt="1"/>
          </p:nvPr>
        </p:nvSpPr>
        <p:spPr>
          <a:xfrm>
            <a:off x="648211" y="953096"/>
            <a:ext cx="7847578" cy="964406"/>
          </a:xfrm>
        </p:spPr>
        <p:txBody>
          <a:bodyPr/>
          <a:lstStyle>
            <a:lvl1pPr>
              <a:defRPr/>
            </a:lvl1pPr>
          </a:lstStyle>
          <a:p>
            <a:pPr lvl="0"/>
            <a:r>
              <a:rPr lang="en-US"/>
              <a:t>Lorem ipsum dolor sit amet, consectetur adipisicing elit, sed do eiusmod tempor incididunt ut labore et dolore magna aliqua. Ut enim ad minim veniam, quis nostrud exercitation ullamco laboris nisi ut aliquip ex ea commodo consequat.</a:t>
            </a:r>
          </a:p>
        </p:txBody>
      </p:sp>
      <p:sp>
        <p:nvSpPr>
          <p:cNvPr id="8" name="Text Placeholder 7">
            <a:extLst>
              <a:ext uri="{FF2B5EF4-FFF2-40B4-BE49-F238E27FC236}">
                <a16:creationId xmlns:a16="http://schemas.microsoft.com/office/drawing/2014/main" id="{69F0C1BA-B2DD-2640-B6FB-D6622F69F094}"/>
              </a:ext>
            </a:extLst>
          </p:cNvPr>
          <p:cNvSpPr>
            <a:spLocks noGrp="1"/>
          </p:cNvSpPr>
          <p:nvPr>
            <p:ph type="body" sz="quarter" idx="12" hasCustomPrompt="1"/>
          </p:nvPr>
        </p:nvSpPr>
        <p:spPr>
          <a:xfrm>
            <a:off x="648211" y="1917502"/>
            <a:ext cx="7847578" cy="2038945"/>
          </a:xfrm>
        </p:spPr>
        <p:txBody>
          <a:bodyPr/>
          <a:lstStyle>
            <a:lvl1pPr>
              <a:defRPr/>
            </a:lvl1pPr>
          </a:lstStyle>
          <a:p>
            <a:pPr lvl="2"/>
            <a:r>
              <a:rPr lang="en-US"/>
              <a:t>Lorem ipsum dolor sit amet, consectetur adipiscing elit, sed do eiusmod tempor incididunt ut labore et dolore magna</a:t>
            </a:r>
          </a:p>
          <a:p>
            <a:pPr lvl="2"/>
            <a:r>
              <a:rPr lang="en-US"/>
              <a:t> aliqua. Ut enim ad minim veniam, quis nostrud exercitation ullamco laboris nisi ut aliquip ex ea commodo consequat. </a:t>
            </a:r>
          </a:p>
          <a:p>
            <a:pPr lvl="2"/>
            <a:r>
              <a:rPr lang="en-US"/>
              <a:t>Duis aute irure dolor in reprehenderit in voluptate velit esse cillum dolore eu fugiat nulla pariatur. </a:t>
            </a:r>
          </a:p>
          <a:p>
            <a:pPr lvl="2"/>
            <a:r>
              <a:rPr lang="en-US"/>
              <a:t>Excepteur sint occaecat cupidatat non proident, sunt in culpa qui officia deserunt mollit anim id est laborum.</a:t>
            </a:r>
          </a:p>
        </p:txBody>
      </p:sp>
    </p:spTree>
    <p:extLst>
      <p:ext uri="{BB962C8B-B14F-4D97-AF65-F5344CB8AC3E}">
        <p14:creationId xmlns:p14="http://schemas.microsoft.com/office/powerpoint/2010/main" val="941573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ext, Bullets,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F9C599-34ED-1C46-AAA9-3CD69DA3FE08}"/>
              </a:ext>
            </a:extLst>
          </p:cNvPr>
          <p:cNvSpPr>
            <a:spLocks noGrp="1"/>
          </p:cNvSpPr>
          <p:nvPr>
            <p:ph type="title" hasCustomPrompt="1"/>
          </p:nvPr>
        </p:nvSpPr>
        <p:spPr>
          <a:xfrm>
            <a:off x="3905123" y="353188"/>
            <a:ext cx="4590833" cy="362984"/>
          </a:xfrm>
          <a:prstGeom prst="rect">
            <a:avLst/>
          </a:prstGeom>
        </p:spPr>
        <p:txBody>
          <a:bodyPr wrap="none" lIns="0" tIns="0" rIns="0" bIns="0">
            <a:normAutofit/>
          </a:bodyPr>
          <a:lstStyle>
            <a:lvl1pPr>
              <a:defRPr sz="2550" spc="83" baseline="0">
                <a:solidFill>
                  <a:schemeClr val="accent2"/>
                </a:solidFill>
                <a:latin typeface="Poppins SemiBold" pitchFamily="2" charset="77"/>
              </a:defRPr>
            </a:lvl1pPr>
          </a:lstStyle>
          <a:p>
            <a:r>
              <a:rPr lang="en-US"/>
              <a:t>Slide headline</a:t>
            </a:r>
          </a:p>
        </p:txBody>
      </p:sp>
      <p:sp>
        <p:nvSpPr>
          <p:cNvPr id="13" name="Picture Placeholder 5">
            <a:extLst>
              <a:ext uri="{FF2B5EF4-FFF2-40B4-BE49-F238E27FC236}">
                <a16:creationId xmlns:a16="http://schemas.microsoft.com/office/drawing/2014/main" id="{4C7463EB-C615-B74C-80D4-B92CF64EC2F7}"/>
              </a:ext>
            </a:extLst>
          </p:cNvPr>
          <p:cNvSpPr>
            <a:spLocks noGrp="1"/>
          </p:cNvSpPr>
          <p:nvPr>
            <p:ph type="pic" sz="quarter" idx="13" hasCustomPrompt="1"/>
          </p:nvPr>
        </p:nvSpPr>
        <p:spPr>
          <a:xfrm>
            <a:off x="209012" y="176008"/>
            <a:ext cx="3353125" cy="4176917"/>
          </a:xfrm>
          <a:prstGeom prst="rect">
            <a:avLst/>
          </a:prstGeom>
          <a:solidFill>
            <a:schemeClr val="accent6"/>
          </a:solidFill>
        </p:spPr>
        <p:txBody>
          <a:bodyPr lIns="274320" tIns="274320" rIns="274320">
            <a:normAutofit/>
          </a:bodyPr>
          <a:lstStyle>
            <a:lvl1pPr marL="0" indent="0">
              <a:buFontTx/>
              <a:buNone/>
              <a:defRPr lang="en-US" sz="1350" b="0" i="0" kern="1200" spc="39">
                <a:solidFill>
                  <a:schemeClr val="accent2"/>
                </a:solidFill>
                <a:effectLst/>
                <a:latin typeface="Poppins-Medium"/>
                <a:ea typeface="+mn-ea"/>
                <a:cs typeface="Poppins-Medium"/>
              </a:defRPr>
            </a:lvl1pPr>
          </a:lstStyle>
          <a:p>
            <a:r>
              <a:rPr lang="en-US"/>
              <a:t>Insert Picture Here</a:t>
            </a:r>
          </a:p>
        </p:txBody>
      </p:sp>
      <p:sp>
        <p:nvSpPr>
          <p:cNvPr id="4" name="Text Placeholder 3">
            <a:extLst>
              <a:ext uri="{FF2B5EF4-FFF2-40B4-BE49-F238E27FC236}">
                <a16:creationId xmlns:a16="http://schemas.microsoft.com/office/drawing/2014/main" id="{551971C5-835F-2641-8B84-2F28065B6C26}"/>
              </a:ext>
            </a:extLst>
          </p:cNvPr>
          <p:cNvSpPr>
            <a:spLocks noGrp="1"/>
          </p:cNvSpPr>
          <p:nvPr>
            <p:ph type="body" sz="quarter" idx="15" hasCustomPrompt="1"/>
          </p:nvPr>
        </p:nvSpPr>
        <p:spPr>
          <a:xfrm>
            <a:off x="3905337" y="2115821"/>
            <a:ext cx="4590619" cy="1918097"/>
          </a:xfrm>
        </p:spPr>
        <p:txBody>
          <a:bodyPr/>
          <a:lstStyle>
            <a:lvl1pPr>
              <a:defRPr/>
            </a:lvl1pPr>
            <a:lvl3pPr marL="303607" indent="-128587">
              <a:defRPr/>
            </a:lvl3pPr>
          </a:lstStyle>
          <a:p>
            <a:pPr lvl="2"/>
            <a:r>
              <a:rPr lang="en-US"/>
              <a:t>Lorem ipsum dolor sit </a:t>
            </a:r>
            <a:r>
              <a:rPr lang="en-US" err="1"/>
              <a:t>amet</a:t>
            </a:r>
            <a:r>
              <a:rPr lang="en-US"/>
              <a:t>, </a:t>
            </a:r>
            <a:r>
              <a:rPr lang="en-US" err="1"/>
              <a:t>consectetur</a:t>
            </a:r>
            <a:r>
              <a:rPr lang="en-US"/>
              <a:t> </a:t>
            </a:r>
            <a:r>
              <a:rPr lang="en-US" err="1"/>
              <a:t>adipisicing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2"/>
            <a:r>
              <a:rPr lang="en-US"/>
              <a:t>Lorem ipsum dolor sit </a:t>
            </a:r>
            <a:r>
              <a:rPr lang="en-US" err="1"/>
              <a:t>amet</a:t>
            </a:r>
            <a:r>
              <a:rPr lang="en-US"/>
              <a:t>, </a:t>
            </a:r>
            <a:r>
              <a:rPr lang="en-US" err="1"/>
              <a:t>consectetur</a:t>
            </a:r>
            <a:r>
              <a:rPr lang="en-US"/>
              <a:t> </a:t>
            </a:r>
            <a:r>
              <a:rPr lang="en-US" err="1"/>
              <a:t>adipisicing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2"/>
            <a:r>
              <a:rPr lang="en-US"/>
              <a:t>Lorem ipsum dolor sit </a:t>
            </a:r>
            <a:r>
              <a:rPr lang="en-US" err="1"/>
              <a:t>amet</a:t>
            </a:r>
            <a:r>
              <a:rPr lang="en-US"/>
              <a:t>, </a:t>
            </a:r>
            <a:r>
              <a:rPr lang="en-US" err="1"/>
              <a:t>consectetur</a:t>
            </a:r>
            <a:r>
              <a:rPr lang="en-US"/>
              <a:t> </a:t>
            </a:r>
            <a:r>
              <a:rPr lang="en-US" err="1"/>
              <a:t>adipisicing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a:t>
            </a:r>
          </a:p>
          <a:p>
            <a:pPr lvl="2"/>
            <a:endParaRPr lang="en-US"/>
          </a:p>
        </p:txBody>
      </p:sp>
      <p:sp>
        <p:nvSpPr>
          <p:cNvPr id="6" name="Text Placeholder 5">
            <a:extLst>
              <a:ext uri="{FF2B5EF4-FFF2-40B4-BE49-F238E27FC236}">
                <a16:creationId xmlns:a16="http://schemas.microsoft.com/office/drawing/2014/main" id="{54825528-F6A5-F242-B346-73F16C6CC32F}"/>
              </a:ext>
            </a:extLst>
          </p:cNvPr>
          <p:cNvSpPr>
            <a:spLocks noGrp="1"/>
          </p:cNvSpPr>
          <p:nvPr>
            <p:ph type="body" sz="quarter" idx="16" hasCustomPrompt="1"/>
          </p:nvPr>
        </p:nvSpPr>
        <p:spPr>
          <a:xfrm>
            <a:off x="3905337" y="953095"/>
            <a:ext cx="4590619" cy="1157883"/>
          </a:xfrm>
        </p:spPr>
        <p:txBody>
          <a:bodyPr/>
          <a:lstStyle>
            <a:lvl1pPr>
              <a:defRPr/>
            </a:lvl1pPr>
          </a:lstStyle>
          <a:p>
            <a:pPr lvl="0"/>
            <a:r>
              <a:rPr lang="en-US"/>
              <a:t>Lorem ipsum dolor sit amet, consectetur adipisicing elit, sed do eiusmod tempor incididunt ut labore et dolore magna aliqua. Ut enim ad minim veniam, quis nostrud exercitation ullamco</a:t>
            </a:r>
          </a:p>
        </p:txBody>
      </p:sp>
    </p:spTree>
    <p:extLst>
      <p:ext uri="{BB962C8B-B14F-4D97-AF65-F5344CB8AC3E}">
        <p14:creationId xmlns:p14="http://schemas.microsoft.com/office/powerpoint/2010/main" val="2780206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0" y="4171950"/>
            <a:ext cx="9144000" cy="971550"/>
          </a:xfrm>
          <a:prstGeom prst="rect">
            <a:avLst/>
          </a:prstGeom>
        </p:spPr>
        <p:txBody>
          <a:bodyPr/>
          <a:lstStyle/>
          <a:p>
            <a:r>
              <a:rPr lang="en-US"/>
              <a:t> </a:t>
            </a:r>
          </a:p>
        </p:txBody>
      </p:sp>
      <p:sp>
        <p:nvSpPr>
          <p:cNvPr id="6" name="Slide Number Placeholder 5"/>
          <p:cNvSpPr>
            <a:spLocks noGrp="1"/>
          </p:cNvSpPr>
          <p:nvPr>
            <p:ph type="sldNum" sz="quarter" idx="12"/>
          </p:nvPr>
        </p:nvSpPr>
        <p:spPr>
          <a:xfrm>
            <a:off x="6934200" y="4781550"/>
            <a:ext cx="2133600" cy="273844"/>
          </a:xfrm>
          <a:prstGeom prst="rect">
            <a:avLst/>
          </a:prstGeom>
        </p:spPr>
        <p:txBody>
          <a:bodyPr/>
          <a:lstStyle/>
          <a:p>
            <a:fld id="{4B7560BB-6221-4002-BF70-783B6D4DD8BB}" type="slidenum">
              <a:rPr lang="en-US" smtClean="0"/>
              <a:pPr/>
              <a:t>‹#›</a:t>
            </a:fld>
            <a:endParaRPr lang="en-US"/>
          </a:p>
        </p:txBody>
      </p:sp>
    </p:spTree>
    <p:extLst>
      <p:ext uri="{BB962C8B-B14F-4D97-AF65-F5344CB8AC3E}">
        <p14:creationId xmlns:p14="http://schemas.microsoft.com/office/powerpoint/2010/main" val="397862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Infographic">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67C5EC-61A8-6541-8AA0-5CBC2BD07F92}"/>
              </a:ext>
            </a:extLst>
          </p:cNvPr>
          <p:cNvSpPr>
            <a:spLocks noGrp="1"/>
          </p:cNvSpPr>
          <p:nvPr>
            <p:ph type="title" hasCustomPrompt="1"/>
          </p:nvPr>
        </p:nvSpPr>
        <p:spPr>
          <a:xfrm>
            <a:off x="1429707" y="476631"/>
            <a:ext cx="3431982" cy="362984"/>
          </a:xfrm>
          <a:prstGeom prst="rect">
            <a:avLst/>
          </a:prstGeom>
        </p:spPr>
        <p:txBody>
          <a:bodyPr wrap="none" lIns="0" tIns="0" rIns="0" bIns="0">
            <a:normAutofit/>
          </a:bodyPr>
          <a:lstStyle>
            <a:lvl1pPr>
              <a:defRPr sz="2500" spc="82" baseline="0">
                <a:solidFill>
                  <a:schemeClr val="accent2"/>
                </a:solidFill>
                <a:latin typeface="Arial Unicode MS" panose="020B0604020202020204" pitchFamily="34" charset="-128"/>
              </a:defRPr>
            </a:lvl1pPr>
          </a:lstStyle>
          <a:p>
            <a:r>
              <a:rPr lang="en-US" dirty="0"/>
              <a:t>Slide headline</a:t>
            </a:r>
          </a:p>
        </p:txBody>
      </p:sp>
      <p:sp>
        <p:nvSpPr>
          <p:cNvPr id="24" name="Picture Placeholder 5">
            <a:extLst>
              <a:ext uri="{FF2B5EF4-FFF2-40B4-BE49-F238E27FC236}">
                <a16:creationId xmlns:a16="http://schemas.microsoft.com/office/drawing/2014/main" id="{0454783A-2077-B240-9053-EFF83454F728}"/>
              </a:ext>
            </a:extLst>
          </p:cNvPr>
          <p:cNvSpPr>
            <a:spLocks noGrp="1"/>
          </p:cNvSpPr>
          <p:nvPr>
            <p:ph type="pic" sz="quarter" idx="13" hasCustomPrompt="1"/>
          </p:nvPr>
        </p:nvSpPr>
        <p:spPr>
          <a:xfrm>
            <a:off x="1628563" y="1110996"/>
            <a:ext cx="5965683" cy="2970999"/>
          </a:xfrm>
          <a:prstGeom prst="rect">
            <a:avLst/>
          </a:prstGeom>
          <a:solidFill>
            <a:schemeClr val="accent6"/>
          </a:solidFill>
        </p:spPr>
        <p:txBody>
          <a:bodyPr lIns="171404" tIns="68562" rIns="137123" bIns="0"/>
          <a:lstStyle>
            <a:lvl1pPr marL="0" indent="0">
              <a:buFontTx/>
              <a:buNone/>
              <a:defRPr lang="en-US" sz="900" b="0" i="0" kern="1200" spc="39">
                <a:solidFill>
                  <a:schemeClr val="accent3"/>
                </a:solidFill>
                <a:effectLst/>
                <a:latin typeface="Arial Unicode MS" panose="020B0604020202020204" pitchFamily="34" charset="-128"/>
                <a:ea typeface="+mn-ea"/>
                <a:cs typeface="Arial Unicode MS" panose="020B0604020202020204" pitchFamily="34" charset="-128"/>
              </a:defRPr>
            </a:lvl1pPr>
          </a:lstStyle>
          <a:p>
            <a:r>
              <a:rPr lang="en-US" dirty="0"/>
              <a:t>Insert Infographic Here</a:t>
            </a:r>
          </a:p>
        </p:txBody>
      </p:sp>
    </p:spTree>
    <p:extLst>
      <p:ext uri="{BB962C8B-B14F-4D97-AF65-F5344CB8AC3E}">
        <p14:creationId xmlns:p14="http://schemas.microsoft.com/office/powerpoint/2010/main" val="2786818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Infographic w/ Text">
    <p:spTree>
      <p:nvGrpSpPr>
        <p:cNvPr id="1" name=""/>
        <p:cNvGrpSpPr/>
        <p:nvPr/>
      </p:nvGrpSpPr>
      <p:grpSpPr>
        <a:xfrm>
          <a:off x="0" y="0"/>
          <a:ext cx="0" cy="0"/>
          <a:chOff x="0" y="0"/>
          <a:chExt cx="0" cy="0"/>
        </a:xfrm>
      </p:grpSpPr>
      <p:sp>
        <p:nvSpPr>
          <p:cNvPr id="24" name="Picture Placeholder 5">
            <a:extLst>
              <a:ext uri="{FF2B5EF4-FFF2-40B4-BE49-F238E27FC236}">
                <a16:creationId xmlns:a16="http://schemas.microsoft.com/office/drawing/2014/main" id="{0454783A-2077-B240-9053-EFF83454F728}"/>
              </a:ext>
            </a:extLst>
          </p:cNvPr>
          <p:cNvSpPr>
            <a:spLocks noGrp="1"/>
          </p:cNvSpPr>
          <p:nvPr>
            <p:ph type="pic" sz="quarter" idx="13" hasCustomPrompt="1"/>
          </p:nvPr>
        </p:nvSpPr>
        <p:spPr>
          <a:xfrm>
            <a:off x="4127978" y="665226"/>
            <a:ext cx="4141693" cy="3429000"/>
          </a:xfrm>
          <a:prstGeom prst="rect">
            <a:avLst/>
          </a:prstGeom>
          <a:solidFill>
            <a:schemeClr val="accent6"/>
          </a:solidFill>
        </p:spPr>
        <p:txBody>
          <a:bodyPr lIns="137123" tIns="68562" rIns="137123"/>
          <a:lstStyle>
            <a:lvl1pPr marL="0" indent="0">
              <a:buFontTx/>
              <a:buNone/>
              <a:defRPr lang="en-US" sz="900" b="0" i="0" kern="1200" spc="39">
                <a:solidFill>
                  <a:schemeClr val="accent3"/>
                </a:solidFill>
                <a:effectLst/>
                <a:latin typeface="Arial Unicode MS" panose="020B0604020202020204" pitchFamily="34" charset="-128"/>
                <a:ea typeface="+mn-ea"/>
                <a:cs typeface="Arial Unicode MS" panose="020B0604020202020204" pitchFamily="34" charset="-128"/>
              </a:defRPr>
            </a:lvl1pPr>
          </a:lstStyle>
          <a:p>
            <a:r>
              <a:rPr lang="en-US" dirty="0"/>
              <a:t>Insert Infographic Here</a:t>
            </a:r>
          </a:p>
        </p:txBody>
      </p:sp>
      <p:sp>
        <p:nvSpPr>
          <p:cNvPr id="4" name="Title 2">
            <a:extLst>
              <a:ext uri="{FF2B5EF4-FFF2-40B4-BE49-F238E27FC236}">
                <a16:creationId xmlns:a16="http://schemas.microsoft.com/office/drawing/2014/main" id="{AA01F6B1-7F75-2848-8C95-F423031DE8A1}"/>
              </a:ext>
            </a:extLst>
          </p:cNvPr>
          <p:cNvSpPr>
            <a:spLocks noGrp="1"/>
          </p:cNvSpPr>
          <p:nvPr>
            <p:ph type="title" hasCustomPrompt="1"/>
          </p:nvPr>
        </p:nvSpPr>
        <p:spPr>
          <a:xfrm>
            <a:off x="647997" y="665226"/>
            <a:ext cx="3010270" cy="362984"/>
          </a:xfrm>
          <a:prstGeom prst="rect">
            <a:avLst/>
          </a:prstGeom>
        </p:spPr>
        <p:txBody>
          <a:bodyPr wrap="none" lIns="0" tIns="0" rIns="0" bIns="0">
            <a:normAutofit/>
          </a:bodyPr>
          <a:lstStyle>
            <a:lvl1pPr>
              <a:defRPr sz="2500" spc="82" baseline="0">
                <a:solidFill>
                  <a:schemeClr val="accent2"/>
                </a:solidFill>
                <a:latin typeface="Arial Unicode MS" panose="020B0604020202020204" pitchFamily="34" charset="-128"/>
              </a:defRPr>
            </a:lvl1pPr>
          </a:lstStyle>
          <a:p>
            <a:r>
              <a:rPr lang="en-US" dirty="0"/>
              <a:t>Slide headline</a:t>
            </a:r>
          </a:p>
        </p:txBody>
      </p:sp>
      <p:sp>
        <p:nvSpPr>
          <p:cNvPr id="3" name="Text Placeholder 2">
            <a:extLst>
              <a:ext uri="{FF2B5EF4-FFF2-40B4-BE49-F238E27FC236}">
                <a16:creationId xmlns:a16="http://schemas.microsoft.com/office/drawing/2014/main" id="{4CFA23E9-679D-2643-858B-01A8F407F5FC}"/>
              </a:ext>
            </a:extLst>
          </p:cNvPr>
          <p:cNvSpPr>
            <a:spLocks noGrp="1"/>
          </p:cNvSpPr>
          <p:nvPr>
            <p:ph type="body" sz="quarter" idx="14" hasCustomPrompt="1"/>
          </p:nvPr>
        </p:nvSpPr>
        <p:spPr>
          <a:xfrm>
            <a:off x="648211" y="1285875"/>
            <a:ext cx="3010056" cy="2808089"/>
          </a:xfrm>
        </p:spPr>
        <p:txBody>
          <a:bodyPr/>
          <a:lstStyle>
            <a:lvl1pPr>
              <a:defRPr/>
            </a:lvl1pPr>
          </a:lstStyle>
          <a:p>
            <a:pPr lvl="1"/>
            <a:r>
              <a:rPr lang="en-US"/>
              <a:t>Lorem ipum dolor sit amet, consectetur adipisicing elit, sed do eiusmod tempor incididunt ut labore et dolore magna aliqua. Ut enim ad minim veniam, quis nostrud exercitation ullamco laboris nisi ut aliquip ex ea commodo consequat.</a:t>
            </a:r>
          </a:p>
          <a:p>
            <a:pPr lvl="1"/>
            <a:r>
              <a:rPr lang="en-US"/>
              <a:t>Lorem ipsum dolor sit amet, consectetur adipisicing elit, sed do eiusmod tempor incididunt ut labore et dolore magna aliqua. Ut enim ad minim veniam, quis nostrud exercitation ullamco laboris nisi ut aliquip ex ea commodo consequat.</a:t>
            </a:r>
          </a:p>
          <a:p>
            <a:pPr lvl="1"/>
            <a:endParaRPr lang="en-US"/>
          </a:p>
        </p:txBody>
      </p:sp>
    </p:spTree>
    <p:extLst>
      <p:ext uri="{BB962C8B-B14F-4D97-AF65-F5344CB8AC3E}">
        <p14:creationId xmlns:p14="http://schemas.microsoft.com/office/powerpoint/2010/main" val="248157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ext, Bullets,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F9C599-34ED-1C46-AAA9-3CD69DA3FE08}"/>
              </a:ext>
            </a:extLst>
          </p:cNvPr>
          <p:cNvSpPr>
            <a:spLocks noGrp="1"/>
          </p:cNvSpPr>
          <p:nvPr>
            <p:ph type="title" hasCustomPrompt="1"/>
          </p:nvPr>
        </p:nvSpPr>
        <p:spPr>
          <a:xfrm>
            <a:off x="3905124" y="353188"/>
            <a:ext cx="4590832" cy="362984"/>
          </a:xfrm>
          <a:prstGeom prst="rect">
            <a:avLst/>
          </a:prstGeom>
        </p:spPr>
        <p:txBody>
          <a:bodyPr wrap="none" lIns="0" tIns="0" rIns="0" bIns="0">
            <a:normAutofit/>
          </a:bodyPr>
          <a:lstStyle>
            <a:lvl1pPr>
              <a:defRPr sz="2549" spc="83" baseline="0">
                <a:solidFill>
                  <a:schemeClr val="accent2"/>
                </a:solidFill>
                <a:latin typeface="Poppins SemiBold" pitchFamily="2" charset="77"/>
              </a:defRPr>
            </a:lvl1pPr>
          </a:lstStyle>
          <a:p>
            <a:r>
              <a:rPr lang="en-US"/>
              <a:t>Slide headline</a:t>
            </a:r>
          </a:p>
        </p:txBody>
      </p:sp>
      <p:sp>
        <p:nvSpPr>
          <p:cNvPr id="13" name="Picture Placeholder 5">
            <a:extLst>
              <a:ext uri="{FF2B5EF4-FFF2-40B4-BE49-F238E27FC236}">
                <a16:creationId xmlns:a16="http://schemas.microsoft.com/office/drawing/2014/main" id="{4C7463EB-C615-B74C-80D4-B92CF64EC2F7}"/>
              </a:ext>
            </a:extLst>
          </p:cNvPr>
          <p:cNvSpPr>
            <a:spLocks noGrp="1"/>
          </p:cNvSpPr>
          <p:nvPr>
            <p:ph type="pic" sz="quarter" idx="13" hasCustomPrompt="1"/>
          </p:nvPr>
        </p:nvSpPr>
        <p:spPr>
          <a:xfrm>
            <a:off x="209013" y="176008"/>
            <a:ext cx="3353125" cy="4176917"/>
          </a:xfrm>
          <a:prstGeom prst="rect">
            <a:avLst/>
          </a:prstGeom>
          <a:solidFill>
            <a:schemeClr val="accent6"/>
          </a:solidFill>
        </p:spPr>
        <p:txBody>
          <a:bodyPr lIns="274320" tIns="274320" rIns="274320">
            <a:normAutofit/>
          </a:bodyPr>
          <a:lstStyle>
            <a:lvl1pPr marL="0" indent="0">
              <a:buFontTx/>
              <a:buNone/>
              <a:defRPr lang="en-US" sz="1350" b="0" i="0" kern="1200" spc="38">
                <a:solidFill>
                  <a:schemeClr val="accent2"/>
                </a:solidFill>
                <a:effectLst/>
                <a:latin typeface="Poppins-Medium"/>
                <a:ea typeface="+mn-ea"/>
                <a:cs typeface="Poppins-Medium"/>
              </a:defRPr>
            </a:lvl1pPr>
          </a:lstStyle>
          <a:p>
            <a:r>
              <a:rPr lang="en-US"/>
              <a:t>Insert Picture Here</a:t>
            </a:r>
          </a:p>
        </p:txBody>
      </p:sp>
      <p:sp>
        <p:nvSpPr>
          <p:cNvPr id="4" name="Text Placeholder 3">
            <a:extLst>
              <a:ext uri="{FF2B5EF4-FFF2-40B4-BE49-F238E27FC236}">
                <a16:creationId xmlns:a16="http://schemas.microsoft.com/office/drawing/2014/main" id="{551971C5-835F-2641-8B84-2F28065B6C26}"/>
              </a:ext>
            </a:extLst>
          </p:cNvPr>
          <p:cNvSpPr>
            <a:spLocks noGrp="1"/>
          </p:cNvSpPr>
          <p:nvPr>
            <p:ph type="body" sz="quarter" idx="15" hasCustomPrompt="1"/>
          </p:nvPr>
        </p:nvSpPr>
        <p:spPr>
          <a:xfrm>
            <a:off x="3905337" y="2115822"/>
            <a:ext cx="4590620" cy="1918097"/>
          </a:xfrm>
        </p:spPr>
        <p:txBody>
          <a:bodyPr/>
          <a:lstStyle>
            <a:lvl1pPr>
              <a:defRPr/>
            </a:lvl1pPr>
            <a:lvl3pPr marL="303547" indent="-128561">
              <a:defRPr/>
            </a:lvl3pPr>
          </a:lstStyle>
          <a:p>
            <a:pPr lvl="2"/>
            <a:r>
              <a:rPr lang="en-US"/>
              <a:t>Lorem ipsum dolor sit </a:t>
            </a:r>
            <a:r>
              <a:rPr lang="en-US" err="1"/>
              <a:t>amet</a:t>
            </a:r>
            <a:r>
              <a:rPr lang="en-US"/>
              <a:t>, </a:t>
            </a:r>
            <a:r>
              <a:rPr lang="en-US" err="1"/>
              <a:t>consectetur</a:t>
            </a:r>
            <a:r>
              <a:rPr lang="en-US"/>
              <a:t> </a:t>
            </a:r>
            <a:r>
              <a:rPr lang="en-US" err="1"/>
              <a:t>adipisicing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2"/>
            <a:r>
              <a:rPr lang="en-US"/>
              <a:t>Lorem ipsum dolor sit </a:t>
            </a:r>
            <a:r>
              <a:rPr lang="en-US" err="1"/>
              <a:t>amet</a:t>
            </a:r>
            <a:r>
              <a:rPr lang="en-US"/>
              <a:t>, </a:t>
            </a:r>
            <a:r>
              <a:rPr lang="en-US" err="1"/>
              <a:t>consectetur</a:t>
            </a:r>
            <a:r>
              <a:rPr lang="en-US"/>
              <a:t> </a:t>
            </a:r>
            <a:r>
              <a:rPr lang="en-US" err="1"/>
              <a:t>adipisicing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2"/>
            <a:r>
              <a:rPr lang="en-US"/>
              <a:t>Lorem ipsum dolor sit </a:t>
            </a:r>
            <a:r>
              <a:rPr lang="en-US" err="1"/>
              <a:t>amet</a:t>
            </a:r>
            <a:r>
              <a:rPr lang="en-US"/>
              <a:t>, </a:t>
            </a:r>
            <a:r>
              <a:rPr lang="en-US" err="1"/>
              <a:t>consectetur</a:t>
            </a:r>
            <a:r>
              <a:rPr lang="en-US"/>
              <a:t> </a:t>
            </a:r>
            <a:r>
              <a:rPr lang="en-US" err="1"/>
              <a:t>adipisicing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a:t>
            </a:r>
          </a:p>
          <a:p>
            <a:pPr lvl="2"/>
            <a:endParaRPr lang="en-US"/>
          </a:p>
        </p:txBody>
      </p:sp>
      <p:sp>
        <p:nvSpPr>
          <p:cNvPr id="6" name="Text Placeholder 5">
            <a:extLst>
              <a:ext uri="{FF2B5EF4-FFF2-40B4-BE49-F238E27FC236}">
                <a16:creationId xmlns:a16="http://schemas.microsoft.com/office/drawing/2014/main" id="{54825528-F6A5-F242-B346-73F16C6CC32F}"/>
              </a:ext>
            </a:extLst>
          </p:cNvPr>
          <p:cNvSpPr>
            <a:spLocks noGrp="1"/>
          </p:cNvSpPr>
          <p:nvPr>
            <p:ph type="body" sz="quarter" idx="16" hasCustomPrompt="1"/>
          </p:nvPr>
        </p:nvSpPr>
        <p:spPr>
          <a:xfrm>
            <a:off x="3905337" y="953095"/>
            <a:ext cx="4590620" cy="1157883"/>
          </a:xfrm>
        </p:spPr>
        <p:txBody>
          <a:bodyPr/>
          <a:lstStyle>
            <a:lvl1pPr>
              <a:defRPr/>
            </a:lvl1pPr>
          </a:lstStyle>
          <a:p>
            <a:pPr lvl="0"/>
            <a:r>
              <a:rPr lang="en-US"/>
              <a:t>Lorem ipsum dolor sit amet, consectetur adipisicing elit, sed do eiusmod tempor incididunt ut labore et dolore magna aliqua. Ut enim ad minim veniam, quis nostrud exercitation ullamco</a:t>
            </a:r>
          </a:p>
        </p:txBody>
      </p:sp>
    </p:spTree>
    <p:extLst>
      <p:ext uri="{BB962C8B-B14F-4D97-AF65-F5344CB8AC3E}">
        <p14:creationId xmlns:p14="http://schemas.microsoft.com/office/powerpoint/2010/main" val="205077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 Footer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11204-16DF-F544-86C0-249085A158C0}"/>
              </a:ext>
            </a:extLst>
          </p:cNvPr>
          <p:cNvSpPr>
            <a:spLocks noGrp="1"/>
          </p:cNvSpPr>
          <p:nvPr>
            <p:ph type="title"/>
          </p:nvPr>
        </p:nvSpPr>
        <p:spPr>
          <a:xfrm>
            <a:off x="647997" y="353187"/>
            <a:ext cx="7886864" cy="564575"/>
          </a:xfrm>
          <a:prstGeom prst="rect">
            <a:avLst/>
          </a:prstGeom>
        </p:spPr>
        <p:txBody>
          <a:bodyPr/>
          <a:lstStyle>
            <a:lvl1pPr>
              <a:defRPr lang="en-US" sz="2550" kern="1200" spc="83" baseline="0">
                <a:solidFill>
                  <a:schemeClr val="accent2"/>
                </a:solidFill>
                <a:latin typeface="Poppins SemiBold" pitchFamily="2" charset="77"/>
                <a:ea typeface="+mj-ea"/>
                <a:cs typeface="+mj-cs"/>
              </a:defRPr>
            </a:lvl1pPr>
          </a:lstStyle>
          <a:p>
            <a:r>
              <a:rPr lang="en-US"/>
              <a:t>Click to edit Master title style</a:t>
            </a:r>
          </a:p>
        </p:txBody>
      </p:sp>
    </p:spTree>
    <p:extLst>
      <p:ext uri="{BB962C8B-B14F-4D97-AF65-F5344CB8AC3E}">
        <p14:creationId xmlns:p14="http://schemas.microsoft.com/office/powerpoint/2010/main" val="2282143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FE9EDA6-C787-5F4C-8AB5-C7114635360C}"/>
              </a:ext>
            </a:extLst>
          </p:cNvPr>
          <p:cNvSpPr>
            <a:spLocks noGrp="1"/>
          </p:cNvSpPr>
          <p:nvPr>
            <p:ph type="body" sz="quarter" idx="16" hasCustomPrompt="1"/>
          </p:nvPr>
        </p:nvSpPr>
        <p:spPr>
          <a:xfrm>
            <a:off x="0" y="2571750"/>
            <a:ext cx="9144000" cy="2570559"/>
          </a:xfrm>
          <a:prstGeom prst="rect">
            <a:avLst/>
          </a:prstGeom>
          <a:solidFill>
            <a:schemeClr val="bg1">
              <a:alpha val="94000"/>
            </a:schemeClr>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Title Slide Text Background</a:t>
            </a:r>
          </a:p>
        </p:txBody>
      </p:sp>
      <p:pic>
        <p:nvPicPr>
          <p:cNvPr id="10" name="Picture 9">
            <a:extLst>
              <a:ext uri="{FF2B5EF4-FFF2-40B4-BE49-F238E27FC236}">
                <a16:creationId xmlns:a16="http://schemas.microsoft.com/office/drawing/2014/main" id="{F236B230-430B-E74B-AA7D-C3046AB65BE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30245" y="4251960"/>
            <a:ext cx="1014205" cy="689229"/>
          </a:xfrm>
          <a:prstGeom prst="rect">
            <a:avLst/>
          </a:prstGeom>
        </p:spPr>
      </p:pic>
      <p:sp>
        <p:nvSpPr>
          <p:cNvPr id="4" name="Content Placeholder 3">
            <a:extLst>
              <a:ext uri="{FF2B5EF4-FFF2-40B4-BE49-F238E27FC236}">
                <a16:creationId xmlns:a16="http://schemas.microsoft.com/office/drawing/2014/main" id="{078E9A1F-4D8D-DC48-8293-17CF726DEFDA}"/>
              </a:ext>
            </a:extLst>
          </p:cNvPr>
          <p:cNvSpPr>
            <a:spLocks noGrp="1"/>
          </p:cNvSpPr>
          <p:nvPr>
            <p:ph sz="quarter" idx="15" hasCustomPrompt="1"/>
          </p:nvPr>
        </p:nvSpPr>
        <p:spPr>
          <a:xfrm>
            <a:off x="380356" y="4829115"/>
            <a:ext cx="848319" cy="112074"/>
          </a:xfrm>
          <a:prstGeom prst="rect">
            <a:avLst/>
          </a:prstGeom>
        </p:spPr>
        <p:txBody>
          <a:bodyPr wrap="none" lIns="0" tIns="0" rIns="0" bIns="0">
            <a:spAutoFit/>
          </a:bodyPr>
          <a:lstStyle>
            <a:lvl1pPr marL="0" indent="0">
              <a:buFontTx/>
              <a:buNone/>
              <a:defRPr sz="788" spc="26" baseline="0">
                <a:solidFill>
                  <a:schemeClr val="accent1"/>
                </a:solidFill>
                <a:latin typeface="Poppins SemiBold" pitchFamily="2" charset="77"/>
              </a:defRPr>
            </a:lvl1pPr>
          </a:lstStyle>
          <a:p>
            <a:pPr lvl="0"/>
            <a:r>
              <a:rPr lang="en-US"/>
              <a:t>Month XX, 20XX</a:t>
            </a:r>
          </a:p>
        </p:txBody>
      </p:sp>
      <p:sp>
        <p:nvSpPr>
          <p:cNvPr id="13" name="Text Placeholder 12">
            <a:extLst>
              <a:ext uri="{FF2B5EF4-FFF2-40B4-BE49-F238E27FC236}">
                <a16:creationId xmlns:a16="http://schemas.microsoft.com/office/drawing/2014/main" id="{7878B809-8762-B547-BB2F-677713E1A9E1}"/>
              </a:ext>
            </a:extLst>
          </p:cNvPr>
          <p:cNvSpPr>
            <a:spLocks noGrp="1"/>
          </p:cNvSpPr>
          <p:nvPr>
            <p:ph type="body" sz="quarter" idx="14" hasCustomPrompt="1"/>
          </p:nvPr>
        </p:nvSpPr>
        <p:spPr>
          <a:xfrm>
            <a:off x="380355" y="2880122"/>
            <a:ext cx="7356488" cy="656034"/>
          </a:xfrm>
          <a:prstGeom prst="rect">
            <a:avLst/>
          </a:prstGeom>
        </p:spPr>
        <p:txBody>
          <a:bodyPr lIns="0" tIns="0" rIns="0" bIns="0" anchor="b" anchorCtr="0">
            <a:normAutofit/>
          </a:bodyPr>
          <a:lstStyle>
            <a:lvl1pPr marL="0" indent="0">
              <a:buNone/>
              <a:defRPr sz="2550" b="1" i="0" spc="83" baseline="0">
                <a:solidFill>
                  <a:schemeClr val="bg2"/>
                </a:solidFill>
                <a:latin typeface="Poppins SemiBold" pitchFamily="2" charset="77"/>
                <a:cs typeface="Poppins SemiBold" pitchFamily="2" charset="77"/>
              </a:defRPr>
            </a:lvl1pPr>
          </a:lstStyle>
          <a:p>
            <a:pPr lvl="0"/>
            <a:r>
              <a:rPr lang="en-US"/>
              <a:t>Presentation Title</a:t>
            </a:r>
          </a:p>
        </p:txBody>
      </p:sp>
      <p:sp>
        <p:nvSpPr>
          <p:cNvPr id="8" name="Text Placeholder 7">
            <a:extLst>
              <a:ext uri="{FF2B5EF4-FFF2-40B4-BE49-F238E27FC236}">
                <a16:creationId xmlns:a16="http://schemas.microsoft.com/office/drawing/2014/main" id="{3084F336-D66A-F047-B2CE-CEE2BA8661EE}"/>
              </a:ext>
            </a:extLst>
          </p:cNvPr>
          <p:cNvSpPr>
            <a:spLocks noGrp="1"/>
          </p:cNvSpPr>
          <p:nvPr>
            <p:ph type="body" sz="quarter" idx="17" hasCustomPrompt="1"/>
          </p:nvPr>
        </p:nvSpPr>
        <p:spPr>
          <a:xfrm>
            <a:off x="380355" y="3536156"/>
            <a:ext cx="7356509" cy="1060252"/>
          </a:xfrm>
          <a:prstGeom prst="rect">
            <a:avLst/>
          </a:prstGeom>
        </p:spPr>
        <p:txBody>
          <a:bodyPr/>
          <a:lstStyle>
            <a:lvl1pPr marL="0" indent="0">
              <a:buNone/>
              <a:defRPr lang="en-US" sz="2100" kern="1200" baseline="0">
                <a:solidFill>
                  <a:srgbClr val="024270"/>
                </a:solidFill>
                <a:effectLst/>
                <a:latin typeface="Poppins" pitchFamily="2" charset="77"/>
                <a:ea typeface="+mn-ea"/>
                <a:cs typeface="+mn-cs"/>
              </a:defRPr>
            </a:lvl1pPr>
            <a:lvl2pPr marL="342900" indent="0">
              <a:buNone/>
              <a:defRPr sz="2100" spc="38" baseline="0">
                <a:solidFill>
                  <a:schemeClr val="accent1"/>
                </a:solidFill>
                <a:latin typeface="Poppins Medium" pitchFamily="2" charset="77"/>
              </a:defRPr>
            </a:lvl2pPr>
            <a:lvl3pPr marL="685800" indent="0">
              <a:buNone/>
              <a:defRPr sz="2100" spc="38" baseline="0">
                <a:solidFill>
                  <a:schemeClr val="accent1"/>
                </a:solidFill>
                <a:latin typeface="Poppins Medium" pitchFamily="2" charset="77"/>
              </a:defRPr>
            </a:lvl3pPr>
            <a:lvl4pPr marL="1028700" indent="0">
              <a:buNone/>
              <a:defRPr sz="2100" spc="38" baseline="0">
                <a:solidFill>
                  <a:schemeClr val="accent1"/>
                </a:solidFill>
                <a:latin typeface="Poppins Medium" pitchFamily="2" charset="77"/>
              </a:defRPr>
            </a:lvl4pPr>
            <a:lvl5pPr marL="1371600" indent="0">
              <a:buNone/>
              <a:defRPr sz="2100" spc="38" baseline="0">
                <a:solidFill>
                  <a:schemeClr val="accent1"/>
                </a:solidFill>
                <a:latin typeface="Poppins Medium" pitchFamily="2" charset="77"/>
              </a:defRPr>
            </a:lvl5pPr>
          </a:lstStyle>
          <a:p>
            <a:pPr lvl="0"/>
            <a:r>
              <a:rPr lang="en-US"/>
              <a:t>Lorem ipsum dolor sit </a:t>
            </a:r>
            <a:r>
              <a:rPr lang="en-US" err="1"/>
              <a:t>amet</a:t>
            </a:r>
            <a:r>
              <a:rPr lang="en-US"/>
              <a:t>, </a:t>
            </a:r>
            <a:r>
              <a:rPr lang="en-US" err="1"/>
              <a:t>consectetur</a:t>
            </a:r>
            <a:r>
              <a:rPr lang="en-US"/>
              <a:t> </a:t>
            </a:r>
            <a:r>
              <a:rPr lang="en-US" err="1"/>
              <a:t>adipisicing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a:t>
            </a:r>
          </a:p>
        </p:txBody>
      </p:sp>
    </p:spTree>
    <p:extLst>
      <p:ext uri="{BB962C8B-B14F-4D97-AF65-F5344CB8AC3E}">
        <p14:creationId xmlns:p14="http://schemas.microsoft.com/office/powerpoint/2010/main" val="3774490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Title Slide">
    <p:bg>
      <p:bgPr>
        <a:solidFill>
          <a:schemeClr val="bg2"/>
        </a:solidFill>
        <a:effectLst/>
      </p:bgPr>
    </p:bg>
    <p:spTree>
      <p:nvGrpSpPr>
        <p:cNvPr id="1" name=""/>
        <p:cNvGrpSpPr/>
        <p:nvPr/>
      </p:nvGrpSpPr>
      <p:grpSpPr>
        <a:xfrm>
          <a:off x="0" y="0"/>
          <a:ext cx="0" cy="0"/>
          <a:chOff x="0" y="0"/>
          <a:chExt cx="0" cy="0"/>
        </a:xfrm>
      </p:grpSpPr>
      <p:sp>
        <p:nvSpPr>
          <p:cNvPr id="6" name="Text Placeholder 12">
            <a:extLst>
              <a:ext uri="{FF2B5EF4-FFF2-40B4-BE49-F238E27FC236}">
                <a16:creationId xmlns:a16="http://schemas.microsoft.com/office/drawing/2014/main" id="{8E5C14DD-182F-844F-8221-DDBE5A964747}"/>
              </a:ext>
            </a:extLst>
          </p:cNvPr>
          <p:cNvSpPr>
            <a:spLocks noGrp="1"/>
          </p:cNvSpPr>
          <p:nvPr>
            <p:ph type="body" sz="quarter" idx="14" hasCustomPrompt="1"/>
          </p:nvPr>
        </p:nvSpPr>
        <p:spPr>
          <a:xfrm>
            <a:off x="380570" y="1981962"/>
            <a:ext cx="7356488" cy="656034"/>
          </a:xfrm>
          <a:prstGeom prst="rect">
            <a:avLst/>
          </a:prstGeom>
        </p:spPr>
        <p:txBody>
          <a:bodyPr lIns="0" tIns="0" rIns="0" bIns="0" anchor="b" anchorCtr="0">
            <a:normAutofit/>
          </a:bodyPr>
          <a:lstStyle>
            <a:lvl1pPr marL="0" indent="0">
              <a:buNone/>
              <a:defRPr sz="2250" b="1" i="0" spc="83" baseline="0">
                <a:solidFill>
                  <a:schemeClr val="bg1"/>
                </a:solidFill>
                <a:latin typeface="Poppins SemiBold" pitchFamily="2" charset="77"/>
                <a:cs typeface="Poppins SemiBold" pitchFamily="2" charset="77"/>
              </a:defRPr>
            </a:lvl1pPr>
          </a:lstStyle>
          <a:p>
            <a:pPr lvl="0"/>
            <a:r>
              <a:rPr lang="en-US"/>
              <a:t>Section Title</a:t>
            </a:r>
          </a:p>
        </p:txBody>
      </p:sp>
      <p:sp>
        <p:nvSpPr>
          <p:cNvPr id="7" name="Content Placeholder 3">
            <a:extLst>
              <a:ext uri="{FF2B5EF4-FFF2-40B4-BE49-F238E27FC236}">
                <a16:creationId xmlns:a16="http://schemas.microsoft.com/office/drawing/2014/main" id="{C258C17A-59F5-2649-B75B-5D1FF632D0B6}"/>
              </a:ext>
            </a:extLst>
          </p:cNvPr>
          <p:cNvSpPr>
            <a:spLocks noGrp="1"/>
          </p:cNvSpPr>
          <p:nvPr>
            <p:ph sz="quarter" idx="15" hasCustomPrompt="1"/>
          </p:nvPr>
        </p:nvSpPr>
        <p:spPr>
          <a:xfrm>
            <a:off x="198856" y="4762232"/>
            <a:ext cx="911309" cy="112098"/>
          </a:xfrm>
          <a:prstGeom prst="rect">
            <a:avLst/>
          </a:prstGeom>
        </p:spPr>
        <p:txBody>
          <a:bodyPr wrap="none" lIns="0" tIns="0" rIns="0" bIns="0">
            <a:spAutoFit/>
          </a:bodyPr>
          <a:lstStyle>
            <a:lvl1pPr marL="0" indent="0">
              <a:buFontTx/>
              <a:buNone/>
              <a:defRPr sz="788" spc="26" baseline="0">
                <a:solidFill>
                  <a:schemeClr val="accent1"/>
                </a:solidFill>
                <a:latin typeface="Poppins SemiBold" pitchFamily="2" charset="77"/>
              </a:defRPr>
            </a:lvl1pPr>
          </a:lstStyle>
          <a:p>
            <a:pPr lvl="0"/>
            <a:r>
              <a:rPr lang="en-US"/>
              <a:t>October  20, 2021</a:t>
            </a:r>
          </a:p>
        </p:txBody>
      </p:sp>
      <p:sp>
        <p:nvSpPr>
          <p:cNvPr id="9" name="Text Placeholder 8">
            <a:extLst>
              <a:ext uri="{FF2B5EF4-FFF2-40B4-BE49-F238E27FC236}">
                <a16:creationId xmlns:a16="http://schemas.microsoft.com/office/drawing/2014/main" id="{64D4A9B4-0DD3-D847-88B6-8F7D8BBDFC82}"/>
              </a:ext>
            </a:extLst>
          </p:cNvPr>
          <p:cNvSpPr>
            <a:spLocks noGrp="1"/>
          </p:cNvSpPr>
          <p:nvPr>
            <p:ph type="body" sz="quarter" idx="16" hasCustomPrompt="1"/>
          </p:nvPr>
        </p:nvSpPr>
        <p:spPr>
          <a:xfrm>
            <a:off x="198856" y="4567428"/>
            <a:ext cx="5034200" cy="171549"/>
          </a:xfrm>
          <a:prstGeom prst="rect">
            <a:avLst/>
          </a:prstGeom>
        </p:spPr>
        <p:txBody>
          <a:bodyPr lIns="0" tIns="0" rIns="0" bIns="0">
            <a:noAutofit/>
          </a:bodyPr>
          <a:lstStyle>
            <a:lvl1pPr marL="0" indent="0">
              <a:buFontTx/>
              <a:buNone/>
              <a:defRPr sz="1125" b="0" spc="38" baseline="0">
                <a:solidFill>
                  <a:schemeClr val="bg1"/>
                </a:solidFill>
                <a:latin typeface="Poppins" pitchFamily="2" charset="77"/>
                <a:cs typeface="Poppins" pitchFamily="2" charset="77"/>
              </a:defRPr>
            </a:lvl1pPr>
          </a:lstStyle>
          <a:p>
            <a:pPr lvl="0"/>
            <a:r>
              <a:rPr lang="en-US"/>
              <a:t>Presentation Title</a:t>
            </a:r>
          </a:p>
        </p:txBody>
      </p:sp>
      <p:pic>
        <p:nvPicPr>
          <p:cNvPr id="10" name="Picture 9">
            <a:extLst>
              <a:ext uri="{FF2B5EF4-FFF2-40B4-BE49-F238E27FC236}">
                <a16:creationId xmlns:a16="http://schemas.microsoft.com/office/drawing/2014/main" id="{1509F9C6-07CA-D141-8AB5-FB6AE9092C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46243" y="4523917"/>
            <a:ext cx="697792" cy="476631"/>
          </a:xfrm>
          <a:prstGeom prst="rect">
            <a:avLst/>
          </a:prstGeom>
        </p:spPr>
      </p:pic>
      <p:sp>
        <p:nvSpPr>
          <p:cNvPr id="8" name="Text Placeholder 7">
            <a:extLst>
              <a:ext uri="{FF2B5EF4-FFF2-40B4-BE49-F238E27FC236}">
                <a16:creationId xmlns:a16="http://schemas.microsoft.com/office/drawing/2014/main" id="{8B9B9406-9D20-A143-8480-56AC0A8B4260}"/>
              </a:ext>
            </a:extLst>
          </p:cNvPr>
          <p:cNvSpPr>
            <a:spLocks noGrp="1"/>
          </p:cNvSpPr>
          <p:nvPr>
            <p:ph type="body" sz="quarter" idx="17" hasCustomPrompt="1"/>
          </p:nvPr>
        </p:nvSpPr>
        <p:spPr>
          <a:xfrm>
            <a:off x="380570" y="2661251"/>
            <a:ext cx="7356509" cy="1060252"/>
          </a:xfrm>
          <a:prstGeom prst="rect">
            <a:avLst/>
          </a:prstGeom>
        </p:spPr>
        <p:txBody>
          <a:bodyPr/>
          <a:lstStyle>
            <a:lvl1pPr marL="0" indent="0">
              <a:buNone/>
              <a:defRPr lang="en-US" sz="2100" kern="1200" baseline="0">
                <a:solidFill>
                  <a:srgbClr val="024270"/>
                </a:solidFill>
                <a:effectLst/>
                <a:latin typeface="Poppins" pitchFamily="2" charset="77"/>
                <a:ea typeface="+mn-ea"/>
                <a:cs typeface="+mn-cs"/>
              </a:defRPr>
            </a:lvl1pPr>
            <a:lvl2pPr marL="342900" indent="0">
              <a:buNone/>
              <a:defRPr sz="2100" spc="38" baseline="0">
                <a:solidFill>
                  <a:schemeClr val="accent1"/>
                </a:solidFill>
                <a:latin typeface="Poppins Medium" pitchFamily="2" charset="77"/>
              </a:defRPr>
            </a:lvl2pPr>
            <a:lvl3pPr marL="685800" indent="0">
              <a:buNone/>
              <a:defRPr sz="2100" spc="38" baseline="0">
                <a:solidFill>
                  <a:schemeClr val="accent1"/>
                </a:solidFill>
                <a:latin typeface="Poppins Medium" pitchFamily="2" charset="77"/>
              </a:defRPr>
            </a:lvl3pPr>
            <a:lvl4pPr marL="1028700" indent="0">
              <a:buNone/>
              <a:defRPr sz="2100" spc="38" baseline="0">
                <a:solidFill>
                  <a:schemeClr val="accent1"/>
                </a:solidFill>
                <a:latin typeface="Poppins Medium" pitchFamily="2" charset="77"/>
              </a:defRPr>
            </a:lvl4pPr>
            <a:lvl5pPr marL="1371600" indent="0">
              <a:buNone/>
              <a:defRPr sz="2100" spc="38" baseline="0">
                <a:solidFill>
                  <a:schemeClr val="accent1"/>
                </a:solidFill>
                <a:latin typeface="Poppins Medium" pitchFamily="2" charset="77"/>
              </a:defRPr>
            </a:lvl5pPr>
          </a:lstStyle>
          <a:p>
            <a:pPr lvl="0"/>
            <a:r>
              <a:rPr lang="en-US"/>
              <a:t>Lorem ipsum dolor sit </a:t>
            </a:r>
            <a:r>
              <a:rPr lang="en-US" err="1"/>
              <a:t>amet</a:t>
            </a:r>
            <a:r>
              <a:rPr lang="en-US"/>
              <a:t>, </a:t>
            </a:r>
            <a:r>
              <a:rPr lang="en-US" err="1"/>
              <a:t>consectetur</a:t>
            </a:r>
            <a:r>
              <a:rPr lang="en-US"/>
              <a:t> </a:t>
            </a:r>
            <a:r>
              <a:rPr lang="en-US" err="1"/>
              <a:t>adipisicing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a:t>
            </a:r>
          </a:p>
        </p:txBody>
      </p:sp>
    </p:spTree>
    <p:extLst>
      <p:ext uri="{BB962C8B-B14F-4D97-AF65-F5344CB8AC3E}">
        <p14:creationId xmlns:p14="http://schemas.microsoft.com/office/powerpoint/2010/main" val="100043561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png"/><Relationship Id="rId5" Type="http://schemas.openxmlformats.org/officeDocument/2006/relationships/slideLayout" Target="../slideLayouts/slideLayout16.xml"/><Relationship Id="rId10" Type="http://schemas.openxmlformats.org/officeDocument/2006/relationships/theme" Target="../theme/theme4.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323485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68561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04" indent="-171404" algn="l" defTabSz="68561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13" indent="-171404" algn="l" defTabSz="6856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21" indent="-171404" algn="l" defTabSz="6856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30" indent="-171404" algn="l" defTabSz="685617"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4pPr>
      <a:lvl5pPr marL="1542639" indent="-171404" algn="l" defTabSz="685617"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5pPr>
      <a:lvl6pPr marL="1885447" indent="-171404" algn="l" defTabSz="685617"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8256" indent="-171404" algn="l" defTabSz="685617"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71064" indent="-171404" algn="l" defTabSz="685617"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3873" indent="-171404" algn="l" defTabSz="685617"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617" rtl="0" eaLnBrk="1" latinLnBrk="0" hangingPunct="1">
        <a:defRPr sz="1300" kern="1200">
          <a:solidFill>
            <a:schemeClr val="tx1"/>
          </a:solidFill>
          <a:latin typeface="+mn-lt"/>
          <a:ea typeface="+mn-ea"/>
          <a:cs typeface="+mn-cs"/>
        </a:defRPr>
      </a:lvl1pPr>
      <a:lvl2pPr marL="342809" algn="l" defTabSz="685617" rtl="0" eaLnBrk="1" latinLnBrk="0" hangingPunct="1">
        <a:defRPr sz="1300" kern="1200">
          <a:solidFill>
            <a:schemeClr val="tx1"/>
          </a:solidFill>
          <a:latin typeface="+mn-lt"/>
          <a:ea typeface="+mn-ea"/>
          <a:cs typeface="+mn-cs"/>
        </a:defRPr>
      </a:lvl2pPr>
      <a:lvl3pPr marL="685617" algn="l" defTabSz="685617" rtl="0" eaLnBrk="1" latinLnBrk="0" hangingPunct="1">
        <a:defRPr sz="1300" kern="1200">
          <a:solidFill>
            <a:schemeClr val="tx1"/>
          </a:solidFill>
          <a:latin typeface="+mn-lt"/>
          <a:ea typeface="+mn-ea"/>
          <a:cs typeface="+mn-cs"/>
        </a:defRPr>
      </a:lvl3pPr>
      <a:lvl4pPr marL="1028426" algn="l" defTabSz="685617" rtl="0" eaLnBrk="1" latinLnBrk="0" hangingPunct="1">
        <a:defRPr sz="1300" kern="1200">
          <a:solidFill>
            <a:schemeClr val="tx1"/>
          </a:solidFill>
          <a:latin typeface="+mn-lt"/>
          <a:ea typeface="+mn-ea"/>
          <a:cs typeface="+mn-cs"/>
        </a:defRPr>
      </a:lvl4pPr>
      <a:lvl5pPr marL="1371234" algn="l" defTabSz="685617" rtl="0" eaLnBrk="1" latinLnBrk="0" hangingPunct="1">
        <a:defRPr sz="1300" kern="1200">
          <a:solidFill>
            <a:schemeClr val="tx1"/>
          </a:solidFill>
          <a:latin typeface="+mn-lt"/>
          <a:ea typeface="+mn-ea"/>
          <a:cs typeface="+mn-cs"/>
        </a:defRPr>
      </a:lvl5pPr>
      <a:lvl6pPr marL="1714043" algn="l" defTabSz="685617" rtl="0" eaLnBrk="1" latinLnBrk="0" hangingPunct="1">
        <a:defRPr sz="1300" kern="1200">
          <a:solidFill>
            <a:schemeClr val="tx1"/>
          </a:solidFill>
          <a:latin typeface="+mn-lt"/>
          <a:ea typeface="+mn-ea"/>
          <a:cs typeface="+mn-cs"/>
        </a:defRPr>
      </a:lvl6pPr>
      <a:lvl7pPr marL="2056851" algn="l" defTabSz="685617" rtl="0" eaLnBrk="1" latinLnBrk="0" hangingPunct="1">
        <a:defRPr sz="1300" kern="1200">
          <a:solidFill>
            <a:schemeClr val="tx1"/>
          </a:solidFill>
          <a:latin typeface="+mn-lt"/>
          <a:ea typeface="+mn-ea"/>
          <a:cs typeface="+mn-cs"/>
        </a:defRPr>
      </a:lvl7pPr>
      <a:lvl8pPr marL="2399660" algn="l" defTabSz="685617" rtl="0" eaLnBrk="1" latinLnBrk="0" hangingPunct="1">
        <a:defRPr sz="1300" kern="1200">
          <a:solidFill>
            <a:schemeClr val="tx1"/>
          </a:solidFill>
          <a:latin typeface="+mn-lt"/>
          <a:ea typeface="+mn-ea"/>
          <a:cs typeface="+mn-cs"/>
        </a:defRPr>
      </a:lvl8pPr>
      <a:lvl9pPr marL="2742468" algn="l" defTabSz="685617"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EC81FE-3C93-3B43-8408-7274AC014DEB}"/>
              </a:ext>
            </a:extLst>
          </p:cNvPr>
          <p:cNvSpPr/>
          <p:nvPr/>
        </p:nvSpPr>
        <p:spPr>
          <a:xfrm>
            <a:off x="0" y="4351401"/>
            <a:ext cx="9143952" cy="7920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4281" tIns="17140" rIns="34281" bIns="17140" rtlCol="0" anchor="ctr"/>
          <a:lstStyle/>
          <a:p>
            <a:pPr algn="ctr"/>
            <a:endParaRPr lang="en-US"/>
          </a:p>
        </p:txBody>
      </p:sp>
      <p:pic>
        <p:nvPicPr>
          <p:cNvPr id="9" name="Picture 8">
            <a:extLst>
              <a:ext uri="{FF2B5EF4-FFF2-40B4-BE49-F238E27FC236}">
                <a16:creationId xmlns:a16="http://schemas.microsoft.com/office/drawing/2014/main" id="{D03C1415-98FC-9C4C-8E1E-55C9A16E4F6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46243" y="4523917"/>
            <a:ext cx="697792" cy="476631"/>
          </a:xfrm>
          <a:prstGeom prst="rect">
            <a:avLst/>
          </a:prstGeom>
        </p:spPr>
      </p:pic>
      <p:sp>
        <p:nvSpPr>
          <p:cNvPr id="2" name="Text Placeholder 1">
            <a:extLst>
              <a:ext uri="{FF2B5EF4-FFF2-40B4-BE49-F238E27FC236}">
                <a16:creationId xmlns:a16="http://schemas.microsoft.com/office/drawing/2014/main" id="{A5A237E2-8AF4-0148-945D-CF9892B1D02F}"/>
              </a:ext>
            </a:extLst>
          </p:cNvPr>
          <p:cNvSpPr>
            <a:spLocks noGrp="1"/>
          </p:cNvSpPr>
          <p:nvPr>
            <p:ph type="body" idx="1"/>
          </p:nvPr>
        </p:nvSpPr>
        <p:spPr>
          <a:xfrm>
            <a:off x="628568" y="935627"/>
            <a:ext cx="7886864" cy="3014681"/>
          </a:xfrm>
          <a:prstGeom prst="rect">
            <a:avLst/>
          </a:prstGeom>
        </p:spPr>
        <p:txBody>
          <a:bodyPr vert="horz" lIns="34281" tIns="17140" rIns="34281" bIns="1714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8">
            <a:extLst>
              <a:ext uri="{FF2B5EF4-FFF2-40B4-BE49-F238E27FC236}">
                <a16:creationId xmlns:a16="http://schemas.microsoft.com/office/drawing/2014/main" id="{733E7F76-60B0-7B4D-91D2-F58878E3E5D9}"/>
              </a:ext>
            </a:extLst>
          </p:cNvPr>
          <p:cNvSpPr txBox="1">
            <a:spLocks/>
          </p:cNvSpPr>
          <p:nvPr userDrawn="1"/>
        </p:nvSpPr>
        <p:spPr>
          <a:xfrm>
            <a:off x="173951" y="4531688"/>
            <a:ext cx="5087708" cy="328147"/>
          </a:xfrm>
          <a:prstGeom prst="rect">
            <a:avLst/>
          </a:prstGeom>
        </p:spPr>
        <p:txBody>
          <a:bodyPr lIns="0" tIns="0" rIns="0" bIns="0">
            <a:noAutofit/>
          </a:bodyPr>
          <a:lstStyle>
            <a:lvl1pPr marL="0" indent="0" algn="l" defTabSz="1828800" rtl="0" eaLnBrk="1" latinLnBrk="0" hangingPunct="1">
              <a:lnSpc>
                <a:spcPct val="90000"/>
              </a:lnSpc>
              <a:spcBef>
                <a:spcPts val="2000"/>
              </a:spcBef>
              <a:buFontTx/>
              <a:buNone/>
              <a:defRPr sz="3000" b="0" kern="1200" spc="100" baseline="0">
                <a:solidFill>
                  <a:schemeClr val="bg1"/>
                </a:solidFill>
                <a:latin typeface="Poppins" pitchFamily="2" charset="77"/>
                <a:ea typeface="+mn-ea"/>
                <a:cs typeface="Poppins" pitchFamily="2" charset="77"/>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Bef>
                <a:spcPts val="0"/>
              </a:spcBef>
            </a:pPr>
            <a:r>
              <a:rPr lang="en-US" sz="1400" dirty="0">
                <a:latin typeface="Poppins" panose="00000500000000000000" pitchFamily="2" charset="0"/>
                <a:cs typeface="Poppins" panose="00000500000000000000" pitchFamily="2" charset="0"/>
              </a:rPr>
              <a:t>2024 Wildfire</a:t>
            </a:r>
            <a:r>
              <a:rPr lang="en-US" sz="1400" baseline="0" dirty="0">
                <a:latin typeface="Poppins" panose="00000500000000000000" pitchFamily="2" charset="0"/>
                <a:cs typeface="Poppins" panose="00000500000000000000" pitchFamily="2" charset="0"/>
              </a:rPr>
              <a:t> Smoke Season</a:t>
            </a:r>
            <a:endParaRPr lang="en-US" sz="1400" dirty="0">
              <a:latin typeface="Poppins" panose="00000500000000000000" pitchFamily="2" charset="0"/>
              <a:cs typeface="Poppins" panose="00000500000000000000" pitchFamily="2" charset="0"/>
            </a:endParaRPr>
          </a:p>
        </p:txBody>
      </p:sp>
      <p:sp>
        <p:nvSpPr>
          <p:cNvPr id="11" name="Content Placeholder 3">
            <a:extLst>
              <a:ext uri="{FF2B5EF4-FFF2-40B4-BE49-F238E27FC236}">
                <a16:creationId xmlns:a16="http://schemas.microsoft.com/office/drawing/2014/main" id="{E10B30FF-2A60-8A46-98A8-479EC5D9290D}"/>
              </a:ext>
            </a:extLst>
          </p:cNvPr>
          <p:cNvSpPr txBox="1">
            <a:spLocks/>
          </p:cNvSpPr>
          <p:nvPr userDrawn="1"/>
        </p:nvSpPr>
        <p:spPr>
          <a:xfrm>
            <a:off x="173951" y="4838577"/>
            <a:ext cx="738023" cy="153760"/>
          </a:xfrm>
          <a:prstGeom prst="rect">
            <a:avLst/>
          </a:prstGeom>
        </p:spPr>
        <p:txBody>
          <a:bodyPr wrap="none" lIns="0" tIns="0" rIns="0" bIns="0">
            <a:spAutoFit/>
          </a:bodyPr>
          <a:lstStyle>
            <a:lvl1pPr marL="0" indent="0" algn="l" defTabSz="1828800" rtl="0" eaLnBrk="1" latinLnBrk="0" hangingPunct="1">
              <a:lnSpc>
                <a:spcPct val="90000"/>
              </a:lnSpc>
              <a:spcBef>
                <a:spcPts val="2000"/>
              </a:spcBef>
              <a:buFontTx/>
              <a:buNone/>
              <a:defRPr sz="2100" kern="1200" spc="70" baseline="0">
                <a:solidFill>
                  <a:schemeClr val="bg2"/>
                </a:solidFill>
                <a:latin typeface="Poppins SemiBold" pitchFamily="2" charset="77"/>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1100" dirty="0">
                <a:latin typeface="Poppins" panose="00000500000000000000" pitchFamily="2" charset="0"/>
                <a:cs typeface="Poppins" panose="00000500000000000000" pitchFamily="2" charset="0"/>
              </a:rPr>
              <a:t>July 2024</a:t>
            </a:r>
          </a:p>
        </p:txBody>
      </p:sp>
    </p:spTree>
    <p:extLst>
      <p:ext uri="{BB962C8B-B14F-4D97-AF65-F5344CB8AC3E}">
        <p14:creationId xmlns:p14="http://schemas.microsoft.com/office/powerpoint/2010/main" val="2090663999"/>
      </p:ext>
    </p:extLst>
  </p:cSld>
  <p:clrMap bg1="lt1" tx1="dk1" bg2="lt2" tx2="dk2" accent1="accent1" accent2="accent2" accent3="accent3" accent4="accent4" accent5="accent5" accent6="accent6" hlink="hlink" folHlink="folHlink"/>
  <p:sldLayoutIdLst>
    <p:sldLayoutId id="2147483668" r:id="rId1"/>
    <p:sldLayoutId id="2147483670" r:id="rId2"/>
    <p:sldLayoutId id="2147483672" r:id="rId3"/>
    <p:sldLayoutId id="2147483673" r:id="rId4"/>
    <p:sldLayoutId id="2147483691" r:id="rId5"/>
    <p:sldLayoutId id="2147483692" r:id="rId6"/>
  </p:sldLayoutIdLst>
  <p:txStyles>
    <p:titleStyle>
      <a:lvl1pPr algn="l" defTabSz="68561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indent="0" algn="l" defTabSz="685617" rtl="0" eaLnBrk="1" latinLnBrk="0" hangingPunct="1">
        <a:lnSpc>
          <a:spcPts val="1912"/>
        </a:lnSpc>
        <a:spcBef>
          <a:spcPts val="0"/>
        </a:spcBef>
        <a:spcAft>
          <a:spcPts val="1350"/>
        </a:spcAft>
        <a:buSzPct val="80000"/>
        <a:buFont typeface="Wingdings" pitchFamily="2" charset="2"/>
        <a:buNone/>
        <a:defRPr sz="1300" kern="1200" spc="26" baseline="0">
          <a:solidFill>
            <a:schemeClr val="tx1"/>
          </a:solidFill>
          <a:latin typeface="Poppins" pitchFamily="2" charset="77"/>
          <a:ea typeface="+mn-ea"/>
          <a:cs typeface="+mn-cs"/>
        </a:defRPr>
      </a:lvl1pPr>
      <a:lvl2pPr marL="0" indent="0" algn="l" defTabSz="685617" rtl="0" eaLnBrk="1" latinLnBrk="0" hangingPunct="1">
        <a:lnSpc>
          <a:spcPts val="1575"/>
        </a:lnSpc>
        <a:spcBef>
          <a:spcPts val="0"/>
        </a:spcBef>
        <a:spcAft>
          <a:spcPts val="525"/>
        </a:spcAft>
        <a:buSzPct val="80000"/>
        <a:buFont typeface="Wingdings" pitchFamily="2" charset="2"/>
        <a:buNone/>
        <a:defRPr sz="1000" kern="1200" spc="26" baseline="0">
          <a:solidFill>
            <a:schemeClr val="accent1"/>
          </a:solidFill>
          <a:latin typeface="Poppins" pitchFamily="2" charset="77"/>
          <a:ea typeface="+mn-ea"/>
          <a:cs typeface="+mn-cs"/>
        </a:defRPr>
      </a:lvl2pPr>
      <a:lvl3pPr marL="557064" indent="-128553" algn="l" defTabSz="685617" rtl="0" eaLnBrk="1" latinLnBrk="0" hangingPunct="1">
        <a:lnSpc>
          <a:spcPts val="1350"/>
        </a:lnSpc>
        <a:spcBef>
          <a:spcPts val="0"/>
        </a:spcBef>
        <a:spcAft>
          <a:spcPts val="375"/>
        </a:spcAft>
        <a:buSzPct val="80000"/>
        <a:buFont typeface="Arial" panose="020B0604020202020204" pitchFamily="34" charset="0"/>
        <a:buChar char="•"/>
        <a:defRPr sz="900" kern="1200" spc="26" baseline="0">
          <a:solidFill>
            <a:schemeClr val="tx2"/>
          </a:solidFill>
          <a:latin typeface="Poppins" pitchFamily="2" charset="77"/>
          <a:ea typeface="+mn-ea"/>
          <a:cs typeface="+mn-cs"/>
        </a:defRPr>
      </a:lvl3pPr>
      <a:lvl4pPr marL="899872" indent="-128553" algn="l" defTabSz="685617" rtl="0" eaLnBrk="1" latinLnBrk="0" hangingPunct="1">
        <a:lnSpc>
          <a:spcPts val="1125"/>
        </a:lnSpc>
        <a:spcBef>
          <a:spcPts val="0"/>
        </a:spcBef>
        <a:spcAft>
          <a:spcPts val="375"/>
        </a:spcAft>
        <a:buSzPct val="80000"/>
        <a:buFont typeface="Arial" panose="020B0604020202020204" pitchFamily="34" charset="0"/>
        <a:buChar char="•"/>
        <a:defRPr sz="900" kern="1200" spc="26" baseline="0">
          <a:solidFill>
            <a:schemeClr val="accent6">
              <a:lumMod val="50000"/>
            </a:schemeClr>
          </a:solidFill>
          <a:latin typeface="Poppins" pitchFamily="2" charset="77"/>
          <a:ea typeface="+mn-ea"/>
          <a:cs typeface="+mn-cs"/>
        </a:defRPr>
      </a:lvl4pPr>
      <a:lvl5pPr marL="1499787" indent="-128553" algn="l" defTabSz="685617" rtl="0" eaLnBrk="1" latinLnBrk="0" hangingPunct="1">
        <a:lnSpc>
          <a:spcPts val="1050"/>
        </a:lnSpc>
        <a:spcBef>
          <a:spcPts val="0"/>
        </a:spcBef>
        <a:spcAft>
          <a:spcPts val="300"/>
        </a:spcAft>
        <a:buSzPct val="80000"/>
        <a:buFont typeface="Arial" panose="020B0604020202020204" pitchFamily="34" charset="0"/>
        <a:buChar char="•"/>
        <a:defRPr sz="800" kern="1200" spc="37" baseline="0">
          <a:solidFill>
            <a:schemeClr val="accent6">
              <a:lumMod val="50000"/>
            </a:schemeClr>
          </a:solidFill>
          <a:latin typeface="Poppins" pitchFamily="2" charset="77"/>
          <a:ea typeface="+mn-ea"/>
          <a:cs typeface="+mn-cs"/>
        </a:defRPr>
      </a:lvl5pPr>
      <a:lvl6pPr marL="1885447" indent="-171404" algn="l" defTabSz="685617"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8256" indent="-171404" algn="l" defTabSz="685617"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71064" indent="-171404" algn="l" defTabSz="685617"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3873" indent="-171404" algn="l" defTabSz="685617"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617" rtl="0" eaLnBrk="1" latinLnBrk="0" hangingPunct="1">
        <a:defRPr sz="1300" kern="1200">
          <a:solidFill>
            <a:schemeClr val="tx1"/>
          </a:solidFill>
          <a:latin typeface="+mn-lt"/>
          <a:ea typeface="+mn-ea"/>
          <a:cs typeface="+mn-cs"/>
        </a:defRPr>
      </a:lvl1pPr>
      <a:lvl2pPr marL="342809" algn="l" defTabSz="685617" rtl="0" eaLnBrk="1" latinLnBrk="0" hangingPunct="1">
        <a:defRPr sz="1300" kern="1200">
          <a:solidFill>
            <a:schemeClr val="tx1"/>
          </a:solidFill>
          <a:latin typeface="+mn-lt"/>
          <a:ea typeface="+mn-ea"/>
          <a:cs typeface="+mn-cs"/>
        </a:defRPr>
      </a:lvl2pPr>
      <a:lvl3pPr marL="685617" algn="l" defTabSz="685617" rtl="0" eaLnBrk="1" latinLnBrk="0" hangingPunct="1">
        <a:defRPr sz="1300" kern="1200">
          <a:solidFill>
            <a:schemeClr val="tx1"/>
          </a:solidFill>
          <a:latin typeface="+mn-lt"/>
          <a:ea typeface="+mn-ea"/>
          <a:cs typeface="+mn-cs"/>
        </a:defRPr>
      </a:lvl3pPr>
      <a:lvl4pPr marL="1028426" algn="l" defTabSz="685617" rtl="0" eaLnBrk="1" latinLnBrk="0" hangingPunct="1">
        <a:defRPr sz="1300" kern="1200">
          <a:solidFill>
            <a:schemeClr val="tx1"/>
          </a:solidFill>
          <a:latin typeface="+mn-lt"/>
          <a:ea typeface="+mn-ea"/>
          <a:cs typeface="+mn-cs"/>
        </a:defRPr>
      </a:lvl4pPr>
      <a:lvl5pPr marL="1371234" algn="l" defTabSz="685617" rtl="0" eaLnBrk="1" latinLnBrk="0" hangingPunct="1">
        <a:defRPr sz="1300" kern="1200">
          <a:solidFill>
            <a:schemeClr val="tx1"/>
          </a:solidFill>
          <a:latin typeface="+mn-lt"/>
          <a:ea typeface="+mn-ea"/>
          <a:cs typeface="+mn-cs"/>
        </a:defRPr>
      </a:lvl5pPr>
      <a:lvl6pPr marL="1714043" algn="l" defTabSz="685617" rtl="0" eaLnBrk="1" latinLnBrk="0" hangingPunct="1">
        <a:defRPr sz="1300" kern="1200">
          <a:solidFill>
            <a:schemeClr val="tx1"/>
          </a:solidFill>
          <a:latin typeface="+mn-lt"/>
          <a:ea typeface="+mn-ea"/>
          <a:cs typeface="+mn-cs"/>
        </a:defRPr>
      </a:lvl6pPr>
      <a:lvl7pPr marL="2056851" algn="l" defTabSz="685617" rtl="0" eaLnBrk="1" latinLnBrk="0" hangingPunct="1">
        <a:defRPr sz="1300" kern="1200">
          <a:solidFill>
            <a:schemeClr val="tx1"/>
          </a:solidFill>
          <a:latin typeface="+mn-lt"/>
          <a:ea typeface="+mn-ea"/>
          <a:cs typeface="+mn-cs"/>
        </a:defRPr>
      </a:lvl7pPr>
      <a:lvl8pPr marL="2399660" algn="l" defTabSz="685617" rtl="0" eaLnBrk="1" latinLnBrk="0" hangingPunct="1">
        <a:defRPr sz="1300" kern="1200">
          <a:solidFill>
            <a:schemeClr val="tx1"/>
          </a:solidFill>
          <a:latin typeface="+mn-lt"/>
          <a:ea typeface="+mn-ea"/>
          <a:cs typeface="+mn-cs"/>
        </a:defRPr>
      </a:lvl8pPr>
      <a:lvl9pPr marL="2742468" algn="l" defTabSz="685617"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78103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EC81FE-3C93-3B43-8408-7274AC014DEB}"/>
              </a:ext>
            </a:extLst>
          </p:cNvPr>
          <p:cNvSpPr/>
          <p:nvPr/>
        </p:nvSpPr>
        <p:spPr>
          <a:xfrm>
            <a:off x="0" y="4351401"/>
            <a:ext cx="9143952" cy="7920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3"/>
          </a:p>
        </p:txBody>
      </p:sp>
      <p:sp>
        <p:nvSpPr>
          <p:cNvPr id="7" name="Content Placeholder 3">
            <a:extLst>
              <a:ext uri="{FF2B5EF4-FFF2-40B4-BE49-F238E27FC236}">
                <a16:creationId xmlns:a16="http://schemas.microsoft.com/office/drawing/2014/main" id="{E10B30FF-2A60-8A46-98A8-479EC5D9290D}"/>
              </a:ext>
            </a:extLst>
          </p:cNvPr>
          <p:cNvSpPr txBox="1">
            <a:spLocks/>
          </p:cNvSpPr>
          <p:nvPr/>
        </p:nvSpPr>
        <p:spPr>
          <a:xfrm>
            <a:off x="198856" y="4828032"/>
            <a:ext cx="558486" cy="111825"/>
          </a:xfrm>
          <a:prstGeom prst="rect">
            <a:avLst/>
          </a:prstGeom>
        </p:spPr>
        <p:txBody>
          <a:bodyPr wrap="none" lIns="0" tIns="0" rIns="0" bIns="0">
            <a:spAutoFit/>
          </a:bodyPr>
          <a:lstStyle>
            <a:lvl1pPr marL="0" indent="0" algn="l" defTabSz="1828800" rtl="0" eaLnBrk="1" latinLnBrk="0" hangingPunct="1">
              <a:lnSpc>
                <a:spcPct val="90000"/>
              </a:lnSpc>
              <a:spcBef>
                <a:spcPts val="2000"/>
              </a:spcBef>
              <a:buFontTx/>
              <a:buNone/>
              <a:defRPr sz="2100" kern="1200" spc="70" baseline="0">
                <a:solidFill>
                  <a:schemeClr val="bg2"/>
                </a:solidFill>
                <a:latin typeface="Poppins SemiBold" pitchFamily="2" charset="77"/>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800" dirty="0">
                <a:latin typeface="Poppins" panose="00000500000000000000" pitchFamily="2" charset="0"/>
                <a:cs typeface="Poppins" panose="00000500000000000000" pitchFamily="2" charset="0"/>
              </a:rPr>
              <a:t>July 2024</a:t>
            </a:r>
          </a:p>
        </p:txBody>
      </p:sp>
      <p:sp>
        <p:nvSpPr>
          <p:cNvPr id="8" name="Text Placeholder 8">
            <a:extLst>
              <a:ext uri="{FF2B5EF4-FFF2-40B4-BE49-F238E27FC236}">
                <a16:creationId xmlns:a16="http://schemas.microsoft.com/office/drawing/2014/main" id="{733E7F76-60B0-7B4D-91D2-F58878E3E5D9}"/>
              </a:ext>
            </a:extLst>
          </p:cNvPr>
          <p:cNvSpPr txBox="1">
            <a:spLocks/>
          </p:cNvSpPr>
          <p:nvPr/>
        </p:nvSpPr>
        <p:spPr>
          <a:xfrm>
            <a:off x="198856" y="4570857"/>
            <a:ext cx="5034200" cy="171549"/>
          </a:xfrm>
          <a:prstGeom prst="rect">
            <a:avLst/>
          </a:prstGeom>
        </p:spPr>
        <p:txBody>
          <a:bodyPr lIns="0" tIns="0" rIns="0" bIns="0">
            <a:noAutofit/>
          </a:bodyPr>
          <a:lstStyle>
            <a:lvl1pPr marL="0" indent="0" algn="l" defTabSz="1828800" rtl="0" eaLnBrk="1" latinLnBrk="0" hangingPunct="1">
              <a:lnSpc>
                <a:spcPct val="90000"/>
              </a:lnSpc>
              <a:spcBef>
                <a:spcPts val="2000"/>
              </a:spcBef>
              <a:buFontTx/>
              <a:buNone/>
              <a:defRPr sz="3000" b="0" kern="1200" spc="100" baseline="0">
                <a:solidFill>
                  <a:schemeClr val="bg1"/>
                </a:solidFill>
                <a:latin typeface="Poppins" pitchFamily="2" charset="77"/>
                <a:ea typeface="+mn-ea"/>
                <a:cs typeface="Poppins" pitchFamily="2" charset="77"/>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Bef>
                <a:spcPts val="0"/>
              </a:spcBef>
            </a:pPr>
            <a:r>
              <a:rPr lang="en-US" sz="1200" dirty="0">
                <a:latin typeface="Poppins" panose="00000500000000000000" pitchFamily="2" charset="0"/>
                <a:cs typeface="Poppins" panose="00000500000000000000" pitchFamily="2" charset="0"/>
              </a:rPr>
              <a:t>2024 Wildfire</a:t>
            </a:r>
            <a:r>
              <a:rPr lang="en-US" sz="1200" baseline="0" dirty="0">
                <a:latin typeface="Poppins" panose="00000500000000000000" pitchFamily="2" charset="0"/>
                <a:cs typeface="Poppins" panose="00000500000000000000" pitchFamily="2" charset="0"/>
              </a:rPr>
              <a:t> Smoke Season</a:t>
            </a:r>
            <a:endParaRPr lang="en-US" sz="1200" dirty="0">
              <a:latin typeface="Poppins" panose="00000500000000000000" pitchFamily="2" charset="0"/>
              <a:cs typeface="Poppins" panose="00000500000000000000" pitchFamily="2" charset="0"/>
            </a:endParaRPr>
          </a:p>
        </p:txBody>
      </p:sp>
      <p:pic>
        <p:nvPicPr>
          <p:cNvPr id="9" name="Picture 8">
            <a:extLst>
              <a:ext uri="{FF2B5EF4-FFF2-40B4-BE49-F238E27FC236}">
                <a16:creationId xmlns:a16="http://schemas.microsoft.com/office/drawing/2014/main" id="{D03C1415-98FC-9C4C-8E1E-55C9A16E4F6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146243" y="4523917"/>
            <a:ext cx="697792" cy="476631"/>
          </a:xfrm>
          <a:prstGeom prst="rect">
            <a:avLst/>
          </a:prstGeom>
        </p:spPr>
      </p:pic>
      <p:sp>
        <p:nvSpPr>
          <p:cNvPr id="2" name="Text Placeholder 1">
            <a:extLst>
              <a:ext uri="{FF2B5EF4-FFF2-40B4-BE49-F238E27FC236}">
                <a16:creationId xmlns:a16="http://schemas.microsoft.com/office/drawing/2014/main" id="{A5A237E2-8AF4-0148-945D-CF9892B1D02F}"/>
              </a:ext>
            </a:extLst>
          </p:cNvPr>
          <p:cNvSpPr>
            <a:spLocks noGrp="1"/>
          </p:cNvSpPr>
          <p:nvPr>
            <p:ph type="body" idx="1"/>
          </p:nvPr>
        </p:nvSpPr>
        <p:spPr>
          <a:xfrm>
            <a:off x="628568" y="935627"/>
            <a:ext cx="7886864" cy="30146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839391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indent="0" algn="l" defTabSz="685800" rtl="0" eaLnBrk="1" latinLnBrk="0" hangingPunct="1">
        <a:lnSpc>
          <a:spcPts val="1913"/>
        </a:lnSpc>
        <a:spcBef>
          <a:spcPts val="0"/>
        </a:spcBef>
        <a:spcAft>
          <a:spcPts val="1350"/>
        </a:spcAft>
        <a:buSzPct val="80000"/>
        <a:buFont typeface="Wingdings" pitchFamily="2" charset="2"/>
        <a:buNone/>
        <a:defRPr sz="1350" kern="1200" spc="26" baseline="0">
          <a:solidFill>
            <a:schemeClr val="tx1"/>
          </a:solidFill>
          <a:latin typeface="Poppins" pitchFamily="2" charset="77"/>
          <a:ea typeface="+mn-ea"/>
          <a:cs typeface="+mn-cs"/>
        </a:defRPr>
      </a:lvl1pPr>
      <a:lvl2pPr marL="0" indent="0" algn="l" defTabSz="685800" rtl="0" eaLnBrk="1" latinLnBrk="0" hangingPunct="1">
        <a:lnSpc>
          <a:spcPts val="1575"/>
        </a:lnSpc>
        <a:spcBef>
          <a:spcPts val="0"/>
        </a:spcBef>
        <a:spcAft>
          <a:spcPts val="525"/>
        </a:spcAft>
        <a:buSzPct val="80000"/>
        <a:buFont typeface="Wingdings" pitchFamily="2" charset="2"/>
        <a:buNone/>
        <a:defRPr sz="1050" kern="1200" spc="26" baseline="0">
          <a:solidFill>
            <a:schemeClr val="accent1"/>
          </a:solidFill>
          <a:latin typeface="Poppins" pitchFamily="2" charset="77"/>
          <a:ea typeface="+mn-ea"/>
          <a:cs typeface="+mn-cs"/>
        </a:defRPr>
      </a:lvl2pPr>
      <a:lvl3pPr marL="557213" indent="-128588" algn="l" defTabSz="685800" rtl="0" eaLnBrk="1" latinLnBrk="0" hangingPunct="1">
        <a:lnSpc>
          <a:spcPts val="1350"/>
        </a:lnSpc>
        <a:spcBef>
          <a:spcPts val="0"/>
        </a:spcBef>
        <a:spcAft>
          <a:spcPts val="375"/>
        </a:spcAft>
        <a:buSzPct val="80000"/>
        <a:buFont typeface="Arial" panose="020B0604020202020204" pitchFamily="34" charset="0"/>
        <a:buChar char="•"/>
        <a:defRPr sz="900" kern="1200" spc="26" baseline="0">
          <a:solidFill>
            <a:schemeClr val="tx2"/>
          </a:solidFill>
          <a:latin typeface="Poppins" pitchFamily="2" charset="77"/>
          <a:ea typeface="+mn-ea"/>
          <a:cs typeface="+mn-cs"/>
        </a:defRPr>
      </a:lvl3pPr>
      <a:lvl4pPr marL="900113" indent="-128588" algn="l" defTabSz="685800" rtl="0" eaLnBrk="1" latinLnBrk="0" hangingPunct="1">
        <a:lnSpc>
          <a:spcPts val="1125"/>
        </a:lnSpc>
        <a:spcBef>
          <a:spcPts val="0"/>
        </a:spcBef>
        <a:spcAft>
          <a:spcPts val="375"/>
        </a:spcAft>
        <a:buSzPct val="80000"/>
        <a:buFont typeface="Arial" panose="020B0604020202020204" pitchFamily="34" charset="0"/>
        <a:buChar char="•"/>
        <a:defRPr sz="900" kern="1200" spc="26" baseline="0">
          <a:solidFill>
            <a:schemeClr val="accent6">
              <a:lumMod val="50000"/>
            </a:schemeClr>
          </a:solidFill>
          <a:latin typeface="Poppins" pitchFamily="2" charset="77"/>
          <a:ea typeface="+mn-ea"/>
          <a:cs typeface="+mn-cs"/>
        </a:defRPr>
      </a:lvl4pPr>
      <a:lvl5pPr marL="1500188" indent="-128588" algn="l" defTabSz="685800" rtl="0" eaLnBrk="1" latinLnBrk="0" hangingPunct="1">
        <a:lnSpc>
          <a:spcPts val="1050"/>
        </a:lnSpc>
        <a:spcBef>
          <a:spcPts val="0"/>
        </a:spcBef>
        <a:spcAft>
          <a:spcPts val="300"/>
        </a:spcAft>
        <a:buSzPct val="80000"/>
        <a:buFont typeface="Arial" panose="020B0604020202020204" pitchFamily="34" charset="0"/>
        <a:buChar char="•"/>
        <a:defRPr sz="788" kern="1200" spc="38" baseline="0">
          <a:solidFill>
            <a:schemeClr val="accent6">
              <a:lumMod val="50000"/>
            </a:schemeClr>
          </a:solidFill>
          <a:latin typeface="Poppins"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pscleanair.org/"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asmoke.blogspot.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map.pscleanair.gov/"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map.pscleanair.go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fire.airnow.gov/"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map.purpleair.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epa.gov/isa/integrated-science-assessment-isa-particulate-matter"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unsplash.com/photos/NMZdj2Zu36M" TargetMode="External"/><Relationship Id="rId5" Type="http://schemas.openxmlformats.org/officeDocument/2006/relationships/image" Target="../media/image6.png"/><Relationship Id="rId4" Type="http://schemas.openxmlformats.org/officeDocument/2006/relationships/hyperlink" Target="https://ehjournal.biomedcentral.com/articles/10.1186/s12940-020-0559-2??utm_source=other_website&amp;utm_medium=cpm&amp;utm_content=leaderboard&amp;utm_campaign=BSCN_2_DD_X-molfeed_ML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ehjournal.biomedcentral.com/articles/10.1186/s12940-020-0559-2??utm_source=other_website&amp;utm_medium=cpm&amp;utm_content=leaderboard&amp;utm_campaign=BSCN_2_DD_X-molfeed_MLS"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hyperlink" Target="https://nca2023.globalchange.gov/chapter/7/#key-message-1"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gif"/></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apps.pscleanair.gov/Ceil/home.html"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3" Type="http://schemas.openxmlformats.org/officeDocument/2006/relationships/hyperlink" Target="http://www.pscleanair.gov/"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epa.gov/isa/integrated-science-assessment-isa-particulate-matter"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unsplash.com/photos/NMZdj2Zu36M" TargetMode="External"/><Relationship Id="rId5" Type="http://schemas.openxmlformats.org/officeDocument/2006/relationships/image" Target="../media/image6.png"/><Relationship Id="rId4" Type="http://schemas.openxmlformats.org/officeDocument/2006/relationships/hyperlink" Target="https://ehjournal.biomedcentral.com/articles/10.1186/s12940-020-0559-2??utm_source=other_website&amp;utm_medium=cpm&amp;utm_content=leaderboard&amp;utm_campaign=BSCN_2_DD_X-molfeed_MLS"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nifc.gov/nicc-files/predictive/outlooks/monthly_seasonal_outlook.pdf" TargetMode="External"/><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rcc.dri.edu/cgi-bin/anomimage.pl?wrc30dPpct.p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pscleanair.org/" TargetMode="External"/><Relationship Id="rId7" Type="http://schemas.openxmlformats.org/officeDocument/2006/relationships/hyperlink" Target="http://www.pscleanair.org/wildfir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bit.ly/2Tahu0X" TargetMode="External"/><Relationship Id="rId5" Type="http://schemas.openxmlformats.org/officeDocument/2006/relationships/hyperlink" Target="https://twitter.com/pscleanair" TargetMode="External"/><Relationship Id="rId4" Type="http://schemas.openxmlformats.org/officeDocument/2006/relationships/hyperlink" Target="https://www.facebook.com/pscleanair/" TargetMode="External"/><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46EB29-7DBF-4A14-D291-0AD4F0BA1D9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91"/>
            <a:ext cx="9144000" cy="2570559"/>
          </a:xfrm>
          <a:prstGeom prst="rect">
            <a:avLst/>
          </a:prstGeom>
        </p:spPr>
      </p:pic>
      <p:sp>
        <p:nvSpPr>
          <p:cNvPr id="3" name="Text Placeholder 2"/>
          <p:cNvSpPr>
            <a:spLocks noGrp="1"/>
          </p:cNvSpPr>
          <p:nvPr>
            <p:ph type="body" sz="quarter" idx="16"/>
          </p:nvPr>
        </p:nvSpPr>
        <p:spPr/>
        <p:txBody>
          <a:bodyPr/>
          <a:lstStyle/>
          <a:p>
            <a:endParaRPr lang="en-US" dirty="0"/>
          </a:p>
        </p:txBody>
      </p:sp>
      <p:sp>
        <p:nvSpPr>
          <p:cNvPr id="9" name="Text Placeholder 8"/>
          <p:cNvSpPr>
            <a:spLocks noGrp="1"/>
          </p:cNvSpPr>
          <p:nvPr>
            <p:ph type="body" sz="quarter" idx="14"/>
          </p:nvPr>
        </p:nvSpPr>
        <p:spPr>
          <a:xfrm>
            <a:off x="380354" y="2880122"/>
            <a:ext cx="8486173" cy="656034"/>
          </a:xfrm>
        </p:spPr>
        <p:txBody>
          <a:bodyPr anchor="t">
            <a:normAutofit/>
          </a:bodyPr>
          <a:lstStyle/>
          <a:p>
            <a:pPr>
              <a:lnSpc>
                <a:spcPct val="100000"/>
              </a:lnSpc>
              <a:spcBef>
                <a:spcPts val="0"/>
              </a:spcBef>
              <a:spcAft>
                <a:spcPts val="2400"/>
              </a:spcAft>
            </a:pPr>
            <a:r>
              <a:rPr lang="en-US" sz="2700" cap="all" dirty="0">
                <a:solidFill>
                  <a:schemeClr val="tx1"/>
                </a:solidFill>
                <a:latin typeface="Poppins" panose="00000500000000000000" pitchFamily="2" charset="0"/>
                <a:ea typeface="Gotham Medium" charset="0"/>
                <a:cs typeface="Poppins" panose="00000500000000000000" pitchFamily="2" charset="0"/>
              </a:rPr>
              <a:t>2024 Wildfire Smoke SEASON Coordination</a:t>
            </a:r>
            <a:br>
              <a:rPr lang="en-US" cap="all" dirty="0">
                <a:solidFill>
                  <a:schemeClr val="accent2"/>
                </a:solidFill>
                <a:latin typeface="Poppins" panose="00000500000000000000" pitchFamily="2" charset="0"/>
                <a:ea typeface="Gotham Medium" charset="0"/>
                <a:cs typeface="Poppins" panose="00000500000000000000" pitchFamily="2" charset="0"/>
              </a:rPr>
            </a:br>
            <a:r>
              <a:rPr lang="en-US" sz="1300" cap="all" dirty="0">
                <a:latin typeface="Poppins" panose="00000500000000000000" pitchFamily="2" charset="0"/>
                <a:ea typeface="Gotham Medium" charset="0"/>
                <a:cs typeface="Poppins" panose="00000500000000000000" pitchFamily="2" charset="0"/>
              </a:rPr>
              <a:t>Background, Forecasting, and Messaging</a:t>
            </a:r>
            <a:endParaRPr lang="en-US" sz="1300" dirty="0">
              <a:latin typeface="Poppins" panose="00000500000000000000" pitchFamily="2" charset="0"/>
              <a:cs typeface="Poppins" panose="00000500000000000000" pitchFamily="2" charset="0"/>
            </a:endParaRPr>
          </a:p>
        </p:txBody>
      </p:sp>
      <p:sp>
        <p:nvSpPr>
          <p:cNvPr id="10" name="Text Placeholder 9"/>
          <p:cNvSpPr>
            <a:spLocks noGrp="1"/>
          </p:cNvSpPr>
          <p:nvPr>
            <p:ph type="body" sz="quarter" idx="17"/>
          </p:nvPr>
        </p:nvSpPr>
        <p:spPr/>
        <p:txBody>
          <a:bodyPr/>
          <a:lstStyle/>
          <a:p>
            <a:endParaRPr lang="en-US" dirty="0">
              <a:solidFill>
                <a:schemeClr val="bg2"/>
              </a:solidFill>
              <a:latin typeface="Poppins" panose="00000500000000000000" pitchFamily="2" charset="0"/>
              <a:cs typeface="Poppins" panose="00000500000000000000" pitchFamily="2" charset="0"/>
            </a:endParaRPr>
          </a:p>
          <a:p>
            <a:endParaRPr lang="en-US" dirty="0">
              <a:solidFill>
                <a:schemeClr val="bg2"/>
              </a:solidFill>
              <a:latin typeface="Poppins" panose="00000500000000000000" pitchFamily="2" charset="0"/>
              <a:cs typeface="Poppins" panose="00000500000000000000" pitchFamily="2" charset="0"/>
            </a:endParaRPr>
          </a:p>
          <a:p>
            <a:r>
              <a:rPr lang="en-US" sz="1050" dirty="0">
                <a:solidFill>
                  <a:schemeClr val="bg2"/>
                </a:solidFill>
                <a:latin typeface="Poppins" panose="00000500000000000000" pitchFamily="2" charset="0"/>
                <a:cs typeface="Poppins" panose="00000500000000000000" pitchFamily="2" charset="0"/>
              </a:rPr>
              <a:t>July 2024</a:t>
            </a:r>
          </a:p>
        </p:txBody>
      </p:sp>
      <p:pic>
        <p:nvPicPr>
          <p:cNvPr id="8" name="Picture 7" descr="A blue and black logo&#10;&#10;Description automatically generated">
            <a:extLst>
              <a:ext uri="{FF2B5EF4-FFF2-40B4-BE49-F238E27FC236}">
                <a16:creationId xmlns:a16="http://schemas.microsoft.com/office/drawing/2014/main" id="{B5140AA0-4069-4131-C143-AAFCBEC83F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32659" y="4029615"/>
            <a:ext cx="1233868" cy="839743"/>
          </a:xfrm>
          <a:prstGeom prst="rect">
            <a:avLst/>
          </a:prstGeom>
        </p:spPr>
      </p:pic>
    </p:spTree>
    <p:extLst>
      <p:ext uri="{BB962C8B-B14F-4D97-AF65-F5344CB8AC3E}">
        <p14:creationId xmlns:p14="http://schemas.microsoft.com/office/powerpoint/2010/main" val="2272058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26DDA429-53BC-A1F5-0B77-51FBF2DE198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335" y="0"/>
            <a:ext cx="9140665" cy="4354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a:extLst>
              <a:ext uri="{FF2B5EF4-FFF2-40B4-BE49-F238E27FC236}">
                <a16:creationId xmlns:a16="http://schemas.microsoft.com/office/drawing/2014/main" id="{F919E8ED-971E-ECD4-CE19-4338C8D94944}"/>
              </a:ext>
            </a:extLst>
          </p:cNvPr>
          <p:cNvSpPr txBox="1">
            <a:spLocks/>
          </p:cNvSpPr>
          <p:nvPr/>
        </p:nvSpPr>
        <p:spPr>
          <a:xfrm>
            <a:off x="3335" y="0"/>
            <a:ext cx="9140665" cy="4354263"/>
          </a:xfrm>
          <a:prstGeom prst="rect">
            <a:avLst/>
          </a:prstGeom>
          <a:solidFill>
            <a:srgbClr val="FFFFFF">
              <a:alpha val="80000"/>
            </a:srgbClr>
          </a:solidFill>
        </p:spPr>
        <p:txBody>
          <a:bodyPr vert="horz" lIns="34286" tIns="17143" rIns="34286" bIns="17143"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otham Medium"/>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otham Medium"/>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otham Medium"/>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otham Medium"/>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otham Medium"/>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lvl="1" indent="0">
              <a:buNone/>
            </a:pPr>
            <a:endParaRPr lang="en-US" sz="600" dirty="0"/>
          </a:p>
        </p:txBody>
      </p:sp>
      <p:sp>
        <p:nvSpPr>
          <p:cNvPr id="2" name="Title 1">
            <a:extLst>
              <a:ext uri="{FF2B5EF4-FFF2-40B4-BE49-F238E27FC236}">
                <a16:creationId xmlns:a16="http://schemas.microsoft.com/office/drawing/2014/main" id="{BFA23682-E4C0-8D80-DA33-4A5003C31BED}"/>
              </a:ext>
            </a:extLst>
          </p:cNvPr>
          <p:cNvSpPr>
            <a:spLocks noGrp="1"/>
          </p:cNvSpPr>
          <p:nvPr>
            <p:ph type="title"/>
          </p:nvPr>
        </p:nvSpPr>
        <p:spPr>
          <a:xfrm>
            <a:off x="190856" y="138210"/>
            <a:ext cx="7847959" cy="362937"/>
          </a:xfrm>
        </p:spPr>
        <p:txBody>
          <a:bodyPr/>
          <a:lstStyle/>
          <a:p>
            <a:r>
              <a:rPr lang="en-US" dirty="0">
                <a:solidFill>
                  <a:srgbClr val="00E400"/>
                </a:solidFill>
              </a:rPr>
              <a:t>C</a:t>
            </a:r>
            <a:r>
              <a:rPr lang="en-US" dirty="0">
                <a:solidFill>
                  <a:srgbClr val="FFFF00"/>
                </a:solidFill>
              </a:rPr>
              <a:t>o</a:t>
            </a:r>
            <a:r>
              <a:rPr lang="en-US" dirty="0">
                <a:solidFill>
                  <a:srgbClr val="FF7E00"/>
                </a:solidFill>
              </a:rPr>
              <a:t>l</a:t>
            </a:r>
            <a:r>
              <a:rPr lang="en-US" dirty="0">
                <a:solidFill>
                  <a:srgbClr val="FF0000"/>
                </a:solidFill>
              </a:rPr>
              <a:t>o</a:t>
            </a:r>
            <a:r>
              <a:rPr lang="en-US" dirty="0">
                <a:solidFill>
                  <a:srgbClr val="8F3F97"/>
                </a:solidFill>
              </a:rPr>
              <a:t>r</a:t>
            </a:r>
            <a:r>
              <a:rPr lang="en-US" dirty="0">
                <a:solidFill>
                  <a:srgbClr val="7E0023"/>
                </a:solidFill>
              </a:rPr>
              <a:t>s</a:t>
            </a:r>
            <a:r>
              <a:rPr lang="en-US" dirty="0"/>
              <a:t> </a:t>
            </a:r>
            <a:r>
              <a:rPr lang="en-US" dirty="0">
                <a:solidFill>
                  <a:schemeClr val="tx1"/>
                </a:solidFill>
              </a:rPr>
              <a:t>to Describe Air Quality</a:t>
            </a:r>
          </a:p>
        </p:txBody>
      </p:sp>
      <p:sp>
        <p:nvSpPr>
          <p:cNvPr id="3" name="Text Placeholder 2">
            <a:extLst>
              <a:ext uri="{FF2B5EF4-FFF2-40B4-BE49-F238E27FC236}">
                <a16:creationId xmlns:a16="http://schemas.microsoft.com/office/drawing/2014/main" id="{C85A8616-EDD2-2A0C-1E4D-4B294F473F58}"/>
              </a:ext>
            </a:extLst>
          </p:cNvPr>
          <p:cNvSpPr>
            <a:spLocks noGrp="1"/>
          </p:cNvSpPr>
          <p:nvPr>
            <p:ph type="body" sz="quarter" idx="11"/>
          </p:nvPr>
        </p:nvSpPr>
        <p:spPr>
          <a:xfrm>
            <a:off x="316570" y="661879"/>
            <a:ext cx="7847578" cy="2847009"/>
          </a:xfrm>
        </p:spPr>
        <p:txBody>
          <a:bodyPr>
            <a:noAutofit/>
          </a:bodyPr>
          <a:lstStyle/>
          <a:p>
            <a:r>
              <a:rPr lang="en-US" dirty="0"/>
              <a:t>Called the “Air Quality Index”:</a:t>
            </a:r>
          </a:p>
          <a:p>
            <a:endParaRPr lang="en-US" sz="1500" dirty="0"/>
          </a:p>
          <a:p>
            <a:endParaRPr lang="en-US" sz="1500" dirty="0"/>
          </a:p>
          <a:p>
            <a:endParaRPr lang="en-US" sz="1500" dirty="0"/>
          </a:p>
          <a:p>
            <a:endParaRPr lang="en-US" sz="1500" dirty="0"/>
          </a:p>
          <a:p>
            <a:endParaRPr lang="en-US" sz="1500" dirty="0"/>
          </a:p>
        </p:txBody>
      </p:sp>
      <p:graphicFrame>
        <p:nvGraphicFramePr>
          <p:cNvPr id="4" name="Table 3">
            <a:extLst>
              <a:ext uri="{FF2B5EF4-FFF2-40B4-BE49-F238E27FC236}">
                <a16:creationId xmlns:a16="http://schemas.microsoft.com/office/drawing/2014/main" id="{6F7B6D8D-6BDA-70FB-63A0-ED8AA90C0B10}"/>
              </a:ext>
            </a:extLst>
          </p:cNvPr>
          <p:cNvGraphicFramePr>
            <a:graphicFrameLocks noGrp="1"/>
          </p:cNvGraphicFramePr>
          <p:nvPr>
            <p:extLst>
              <p:ext uri="{D42A27DB-BD31-4B8C-83A1-F6EECF244321}">
                <p14:modId xmlns:p14="http://schemas.microsoft.com/office/powerpoint/2010/main" val="1531450879"/>
              </p:ext>
            </p:extLst>
          </p:nvPr>
        </p:nvGraphicFramePr>
        <p:xfrm>
          <a:off x="2496004" y="1222638"/>
          <a:ext cx="4270594" cy="2480542"/>
        </p:xfrm>
        <a:graphic>
          <a:graphicData uri="http://schemas.openxmlformats.org/drawingml/2006/table">
            <a:tbl>
              <a:tblPr firstRow="1">
                <a:tableStyleId>{5C22544A-7EE6-4342-B048-85BDC9FD1C3A}</a:tableStyleId>
              </a:tblPr>
              <a:tblGrid>
                <a:gridCol w="914448">
                  <a:extLst>
                    <a:ext uri="{9D8B030D-6E8A-4147-A177-3AD203B41FA5}">
                      <a16:colId xmlns:a16="http://schemas.microsoft.com/office/drawing/2014/main" val="674834196"/>
                    </a:ext>
                  </a:extLst>
                </a:gridCol>
                <a:gridCol w="3356146">
                  <a:extLst>
                    <a:ext uri="{9D8B030D-6E8A-4147-A177-3AD203B41FA5}">
                      <a16:colId xmlns:a16="http://schemas.microsoft.com/office/drawing/2014/main" val="2455286502"/>
                    </a:ext>
                  </a:extLst>
                </a:gridCol>
              </a:tblGrid>
              <a:tr h="362344">
                <a:tc>
                  <a:txBody>
                    <a:bodyPr/>
                    <a:lstStyle/>
                    <a:p>
                      <a:r>
                        <a:rPr lang="en-US" b="1" dirty="0">
                          <a:solidFill>
                            <a:schemeClr val="tx2">
                              <a:lumMod val="90000"/>
                              <a:lumOff val="10000"/>
                            </a:schemeClr>
                          </a:solidFill>
                          <a:latin typeface="Poppins" panose="00000500000000000000" pitchFamily="2" charset="0"/>
                          <a:cs typeface="Poppins" panose="00000500000000000000" pitchFamily="2" charset="0"/>
                        </a:rPr>
                        <a:t>Color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a:solidFill>
                            <a:schemeClr val="tx2">
                              <a:lumMod val="90000"/>
                              <a:lumOff val="10000"/>
                            </a:schemeClr>
                          </a:solidFill>
                          <a:latin typeface="Poppins" panose="00000500000000000000" pitchFamily="2" charset="0"/>
                          <a:cs typeface="Poppins" panose="00000500000000000000" pitchFamily="2" charset="0"/>
                        </a:rPr>
                        <a:t>Category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6183271"/>
                  </a:ext>
                </a:extLst>
              </a:tr>
              <a:tr h="353033">
                <a:tc>
                  <a:txBody>
                    <a:bodyPr/>
                    <a:lstStyle/>
                    <a:p>
                      <a:r>
                        <a:rPr lang="en-US" dirty="0">
                          <a:solidFill>
                            <a:schemeClr val="tx2">
                              <a:lumMod val="90000"/>
                              <a:lumOff val="10000"/>
                            </a:schemeClr>
                          </a:solidFill>
                          <a:latin typeface="Poppins" panose="00000500000000000000" pitchFamily="2" charset="0"/>
                          <a:cs typeface="Poppins" panose="00000500000000000000" pitchFamily="2" charset="0"/>
                        </a:rPr>
                        <a:t>Green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a:solidFill>
                            <a:schemeClr val="tx2">
                              <a:lumMod val="90000"/>
                              <a:lumOff val="10000"/>
                            </a:schemeClr>
                          </a:solidFill>
                          <a:latin typeface="Poppins" panose="00000500000000000000" pitchFamily="2" charset="0"/>
                          <a:cs typeface="Poppins" panose="00000500000000000000" pitchFamily="2" charset="0"/>
                        </a:rPr>
                        <a:t>GOOD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E400"/>
                    </a:solidFill>
                  </a:tcPr>
                </a:tc>
                <a:extLst>
                  <a:ext uri="{0D108BD9-81ED-4DB2-BD59-A6C34878D82A}">
                    <a16:rowId xmlns:a16="http://schemas.microsoft.com/office/drawing/2014/main" val="2591429809"/>
                  </a:ext>
                </a:extLst>
              </a:tr>
              <a:tr h="353033">
                <a:tc>
                  <a:txBody>
                    <a:bodyPr/>
                    <a:lstStyle/>
                    <a:p>
                      <a:r>
                        <a:rPr lang="en-US" dirty="0">
                          <a:solidFill>
                            <a:schemeClr val="tx2">
                              <a:lumMod val="90000"/>
                              <a:lumOff val="10000"/>
                            </a:schemeClr>
                          </a:solidFill>
                          <a:latin typeface="Poppins" panose="00000500000000000000" pitchFamily="2" charset="0"/>
                          <a:cs typeface="Poppins" panose="00000500000000000000" pitchFamily="2" charset="0"/>
                        </a:rPr>
                        <a:t>Yellow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a:solidFill>
                            <a:schemeClr val="tx2">
                              <a:lumMod val="90000"/>
                              <a:lumOff val="10000"/>
                            </a:schemeClr>
                          </a:solidFill>
                          <a:latin typeface="Poppins" panose="00000500000000000000" pitchFamily="2" charset="0"/>
                          <a:cs typeface="Poppins" panose="00000500000000000000" pitchFamily="2" charset="0"/>
                        </a:rPr>
                        <a:t>MODERATE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399100160"/>
                  </a:ext>
                </a:extLst>
              </a:tr>
              <a:tr h="353033">
                <a:tc>
                  <a:txBody>
                    <a:bodyPr/>
                    <a:lstStyle/>
                    <a:p>
                      <a:r>
                        <a:rPr lang="en-US" dirty="0">
                          <a:solidFill>
                            <a:schemeClr val="tx2">
                              <a:lumMod val="90000"/>
                              <a:lumOff val="10000"/>
                            </a:schemeClr>
                          </a:solidFill>
                          <a:latin typeface="Poppins" panose="00000500000000000000" pitchFamily="2" charset="0"/>
                          <a:cs typeface="Poppins" panose="00000500000000000000" pitchFamily="2" charset="0"/>
                        </a:rPr>
                        <a:t>Orange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a:solidFill>
                            <a:schemeClr val="tx2">
                              <a:lumMod val="90000"/>
                              <a:lumOff val="10000"/>
                            </a:schemeClr>
                          </a:solidFill>
                          <a:latin typeface="Poppins" panose="00000500000000000000" pitchFamily="2" charset="0"/>
                          <a:cs typeface="Poppins" panose="00000500000000000000" pitchFamily="2" charset="0"/>
                        </a:rPr>
                        <a:t>UNHEALTHY FOR SENSITIVE GROUPS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7E00"/>
                    </a:solidFill>
                  </a:tcPr>
                </a:tc>
                <a:extLst>
                  <a:ext uri="{0D108BD9-81ED-4DB2-BD59-A6C34878D82A}">
                    <a16:rowId xmlns:a16="http://schemas.microsoft.com/office/drawing/2014/main" val="3668192164"/>
                  </a:ext>
                </a:extLst>
              </a:tr>
              <a:tr h="353033">
                <a:tc>
                  <a:txBody>
                    <a:bodyPr/>
                    <a:lstStyle/>
                    <a:p>
                      <a:r>
                        <a:rPr lang="en-US" dirty="0">
                          <a:solidFill>
                            <a:schemeClr val="tx2">
                              <a:lumMod val="90000"/>
                              <a:lumOff val="10000"/>
                            </a:schemeClr>
                          </a:solidFill>
                          <a:latin typeface="Poppins" panose="00000500000000000000" pitchFamily="2" charset="0"/>
                          <a:cs typeface="Poppins" panose="00000500000000000000" pitchFamily="2" charset="0"/>
                        </a:rPr>
                        <a:t>Red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a:solidFill>
                            <a:schemeClr val="bg1"/>
                          </a:solidFill>
                          <a:latin typeface="Poppins" panose="00000500000000000000" pitchFamily="2" charset="0"/>
                          <a:cs typeface="Poppins" panose="00000500000000000000" pitchFamily="2" charset="0"/>
                        </a:rPr>
                        <a:t>UNHEALTHY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64306604"/>
                  </a:ext>
                </a:extLst>
              </a:tr>
              <a:tr h="353033">
                <a:tc>
                  <a:txBody>
                    <a:bodyPr/>
                    <a:lstStyle/>
                    <a:p>
                      <a:r>
                        <a:rPr lang="en-US" dirty="0">
                          <a:solidFill>
                            <a:schemeClr val="tx2">
                              <a:lumMod val="90000"/>
                              <a:lumOff val="10000"/>
                            </a:schemeClr>
                          </a:solidFill>
                          <a:latin typeface="Poppins" panose="00000500000000000000" pitchFamily="2" charset="0"/>
                          <a:cs typeface="Poppins" panose="00000500000000000000" pitchFamily="2" charset="0"/>
                        </a:rPr>
                        <a:t>Purple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a:solidFill>
                            <a:schemeClr val="bg1"/>
                          </a:solidFill>
                          <a:latin typeface="Poppins" panose="00000500000000000000" pitchFamily="2" charset="0"/>
                          <a:cs typeface="Poppins" panose="00000500000000000000" pitchFamily="2" charset="0"/>
                        </a:rPr>
                        <a:t>VERY UNHEALTHY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F3F97"/>
                    </a:solidFill>
                  </a:tcPr>
                </a:tc>
                <a:extLst>
                  <a:ext uri="{0D108BD9-81ED-4DB2-BD59-A6C34878D82A}">
                    <a16:rowId xmlns:a16="http://schemas.microsoft.com/office/drawing/2014/main" val="649931669"/>
                  </a:ext>
                </a:extLst>
              </a:tr>
              <a:tr h="353033">
                <a:tc>
                  <a:txBody>
                    <a:bodyPr/>
                    <a:lstStyle/>
                    <a:p>
                      <a:r>
                        <a:rPr lang="en-US" dirty="0">
                          <a:solidFill>
                            <a:schemeClr val="tx2">
                              <a:lumMod val="90000"/>
                              <a:lumOff val="10000"/>
                            </a:schemeClr>
                          </a:solidFill>
                          <a:latin typeface="Poppins" panose="00000500000000000000" pitchFamily="2" charset="0"/>
                          <a:cs typeface="Poppins" panose="00000500000000000000" pitchFamily="2" charset="0"/>
                        </a:rPr>
                        <a:t>Maroon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a:solidFill>
                            <a:schemeClr val="bg1"/>
                          </a:solidFill>
                          <a:latin typeface="Poppins" panose="00000500000000000000" pitchFamily="2" charset="0"/>
                          <a:cs typeface="Poppins" panose="00000500000000000000" pitchFamily="2" charset="0"/>
                        </a:rPr>
                        <a:t>HAZARDOUS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E0023"/>
                    </a:solidFill>
                  </a:tcPr>
                </a:tc>
                <a:extLst>
                  <a:ext uri="{0D108BD9-81ED-4DB2-BD59-A6C34878D82A}">
                    <a16:rowId xmlns:a16="http://schemas.microsoft.com/office/drawing/2014/main" val="332253868"/>
                  </a:ext>
                </a:extLst>
              </a:tr>
            </a:tbl>
          </a:graphicData>
        </a:graphic>
      </p:graphicFrame>
      <p:sp>
        <p:nvSpPr>
          <p:cNvPr id="6" name="TextBox 5">
            <a:extLst>
              <a:ext uri="{FF2B5EF4-FFF2-40B4-BE49-F238E27FC236}">
                <a16:creationId xmlns:a16="http://schemas.microsoft.com/office/drawing/2014/main" id="{1EED4F18-0AB2-6F1D-5CC4-58B74E6F7195}"/>
              </a:ext>
            </a:extLst>
          </p:cNvPr>
          <p:cNvSpPr txBox="1"/>
          <p:nvPr/>
        </p:nvSpPr>
        <p:spPr>
          <a:xfrm>
            <a:off x="2181720" y="3825879"/>
            <a:ext cx="4584878" cy="292388"/>
          </a:xfrm>
          <a:prstGeom prst="rect">
            <a:avLst/>
          </a:prstGeom>
          <a:noFill/>
        </p:spPr>
        <p:txBody>
          <a:bodyPr wrap="square">
            <a:spAutoFit/>
          </a:bodyPr>
          <a:lstStyle/>
          <a:p>
            <a:pPr algn="ctr"/>
            <a:r>
              <a:rPr lang="en-US" sz="1300" i="1" dirty="0">
                <a:latin typeface="Poppins" panose="00000500000000000000" pitchFamily="50" charset="0"/>
                <a:cs typeface="Poppins" panose="00000500000000000000" pitchFamily="50" charset="0"/>
              </a:rPr>
              <a:t>Based on 24-hours of air pollution exposure.  </a:t>
            </a:r>
          </a:p>
        </p:txBody>
      </p:sp>
    </p:spTree>
    <p:extLst>
      <p:ext uri="{BB962C8B-B14F-4D97-AF65-F5344CB8AC3E}">
        <p14:creationId xmlns:p14="http://schemas.microsoft.com/office/powerpoint/2010/main" val="460422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2250656-4A9F-A218-E789-909DCDDFF262}"/>
              </a:ext>
            </a:extLst>
          </p:cNvPr>
          <p:cNvSpPr>
            <a:spLocks noGrp="1"/>
          </p:cNvSpPr>
          <p:nvPr>
            <p:ph type="body" sz="quarter" idx="11"/>
          </p:nvPr>
        </p:nvSpPr>
        <p:spPr>
          <a:xfrm>
            <a:off x="364216" y="840879"/>
            <a:ext cx="8208886" cy="3938431"/>
          </a:xfrm>
        </p:spPr>
        <p:txBody>
          <a:bodyPr>
            <a:normAutofit/>
          </a:bodyPr>
          <a:lstStyle/>
          <a:p>
            <a:r>
              <a:rPr lang="en-US" b="1" dirty="0"/>
              <a:t>“Activity forecast” – daily county level forecasts on </a:t>
            </a:r>
            <a:r>
              <a:rPr lang="en-US" b="1" dirty="0">
                <a:solidFill>
                  <a:schemeClr val="bg2"/>
                </a:solidFill>
                <a:hlinkClick r:id="rId2">
                  <a:extLst>
                    <a:ext uri="{A12FA001-AC4F-418D-AE19-62706E023703}">
                      <ahyp:hlinkClr xmlns:ahyp="http://schemas.microsoft.com/office/drawing/2018/hyperlinkcolor" val="tx"/>
                    </a:ext>
                  </a:extLst>
                </a:hlinkClick>
              </a:rPr>
              <a:t>pscleanair</a:t>
            </a:r>
            <a:r>
              <a:rPr lang="en-US" b="1" u="sng" dirty="0">
                <a:solidFill>
                  <a:schemeClr val="bg2"/>
                </a:solidFill>
                <a:hlinkClick r:id="rId2">
                  <a:extLst>
                    <a:ext uri="{A12FA001-AC4F-418D-AE19-62706E023703}">
                      <ahyp:hlinkClr xmlns:ahyp="http://schemas.microsoft.com/office/drawing/2018/hyperlinkcolor" val="tx"/>
                    </a:ext>
                  </a:extLst>
                </a:hlinkClick>
              </a:rPr>
              <a:t>.</a:t>
            </a:r>
            <a:r>
              <a:rPr lang="en-US" b="1" u="sng" dirty="0">
                <a:solidFill>
                  <a:schemeClr val="bg2"/>
                </a:solidFill>
              </a:rPr>
              <a:t>gov   </a:t>
            </a:r>
          </a:p>
          <a:p>
            <a:r>
              <a:rPr lang="en-US" b="1" dirty="0"/>
              <a:t>Thumbs change based on air quality</a:t>
            </a:r>
          </a:p>
          <a:p>
            <a:endParaRPr lang="en-US" sz="1000" b="1" u="sng" dirty="0">
              <a:solidFill>
                <a:schemeClr val="accent2"/>
              </a:solidFill>
            </a:endParaRPr>
          </a:p>
          <a:p>
            <a:endParaRPr lang="en-US" sz="1000" b="1" u="sng" dirty="0">
              <a:solidFill>
                <a:schemeClr val="accent2"/>
              </a:solidFill>
            </a:endParaRPr>
          </a:p>
          <a:p>
            <a:endParaRPr lang="en-US" dirty="0"/>
          </a:p>
        </p:txBody>
      </p:sp>
      <p:pic>
        <p:nvPicPr>
          <p:cNvPr id="2" name="Picture 2">
            <a:extLst>
              <a:ext uri="{FF2B5EF4-FFF2-40B4-BE49-F238E27FC236}">
                <a16:creationId xmlns:a16="http://schemas.microsoft.com/office/drawing/2014/main" id="{CED4FB31-9B12-237A-EA52-F6AD6609B71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64216" y="1909723"/>
            <a:ext cx="4122223" cy="1859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C:\Users\eriks\AppData\Local\Microsoft\Windows\Temporary Internet Files\IE\0ILA51LD\Mouse-Cursor-Arow-Fixed[1].png">
            <a:extLst>
              <a:ext uri="{FF2B5EF4-FFF2-40B4-BE49-F238E27FC236}">
                <a16:creationId xmlns:a16="http://schemas.microsoft.com/office/drawing/2014/main" id="{663C3371-D670-F1FE-4481-FD8FA5B0B8C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0026054">
            <a:off x="7086363" y="2960013"/>
            <a:ext cx="260605" cy="3904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9A58E3C-C730-3968-3070-1BF15896D2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57563" y="1909723"/>
            <a:ext cx="4183231" cy="1838029"/>
          </a:xfrm>
          <a:prstGeom prst="rect">
            <a:avLst/>
          </a:prstGeom>
          <a:ln>
            <a:solidFill>
              <a:schemeClr val="accent6">
                <a:lumMod val="50000"/>
              </a:schemeClr>
            </a:solidFill>
          </a:ln>
        </p:spPr>
      </p:pic>
      <p:sp>
        <p:nvSpPr>
          <p:cNvPr id="9" name="Title 5">
            <a:extLst>
              <a:ext uri="{FF2B5EF4-FFF2-40B4-BE49-F238E27FC236}">
                <a16:creationId xmlns:a16="http://schemas.microsoft.com/office/drawing/2014/main" id="{B3A91A9B-9B8B-F1DC-FE0B-5F3DE6556243}"/>
              </a:ext>
            </a:extLst>
          </p:cNvPr>
          <p:cNvSpPr txBox="1">
            <a:spLocks/>
          </p:cNvSpPr>
          <p:nvPr/>
        </p:nvSpPr>
        <p:spPr>
          <a:xfrm>
            <a:off x="286903" y="392016"/>
            <a:ext cx="7847959" cy="362984"/>
          </a:xfrm>
          <a:prstGeom prst="rect">
            <a:avLst/>
          </a:prstGeom>
        </p:spPr>
        <p:txBody>
          <a:bodyPr wrap="none" lIns="0" tIns="0" rIns="0" bIns="0">
            <a:normAutofit/>
          </a:bodyPr>
          <a:lstStyle>
            <a:lvl1pPr algn="l" defTabSz="685617" rtl="0" eaLnBrk="1" latinLnBrk="0" hangingPunct="1">
              <a:lnSpc>
                <a:spcPct val="90000"/>
              </a:lnSpc>
              <a:spcBef>
                <a:spcPct val="0"/>
              </a:spcBef>
              <a:buNone/>
              <a:defRPr sz="2500" kern="1200" spc="82" baseline="0">
                <a:solidFill>
                  <a:schemeClr val="accent2"/>
                </a:solidFill>
                <a:latin typeface="Poppins SemiBold" pitchFamily="2" charset="77"/>
                <a:ea typeface="+mj-ea"/>
                <a:cs typeface="+mj-cs"/>
              </a:defRPr>
            </a:lvl1pPr>
          </a:lstStyle>
          <a:p>
            <a:r>
              <a:rPr lang="en-US">
                <a:solidFill>
                  <a:schemeClr val="bg2"/>
                </a:solidFill>
              </a:rPr>
              <a:t>How to Find the Forecast</a:t>
            </a:r>
            <a:endParaRPr lang="en-US" dirty="0">
              <a:solidFill>
                <a:schemeClr val="bg2"/>
              </a:solidFill>
            </a:endParaRPr>
          </a:p>
        </p:txBody>
      </p:sp>
    </p:spTree>
    <p:extLst>
      <p:ext uri="{BB962C8B-B14F-4D97-AF65-F5344CB8AC3E}">
        <p14:creationId xmlns:p14="http://schemas.microsoft.com/office/powerpoint/2010/main" val="3079459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926142-9D1D-97D7-E075-D2817A6DC8C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15027" y="1495523"/>
            <a:ext cx="5316661" cy="238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6">
            <a:extLst>
              <a:ext uri="{FF2B5EF4-FFF2-40B4-BE49-F238E27FC236}">
                <a16:creationId xmlns:a16="http://schemas.microsoft.com/office/drawing/2014/main" id="{72250656-4A9F-A218-E789-909DCDDFF262}"/>
              </a:ext>
            </a:extLst>
          </p:cNvPr>
          <p:cNvSpPr>
            <a:spLocks noGrp="1"/>
          </p:cNvSpPr>
          <p:nvPr>
            <p:ph type="body" sz="quarter" idx="11"/>
          </p:nvPr>
        </p:nvSpPr>
        <p:spPr>
          <a:xfrm>
            <a:off x="286903" y="859573"/>
            <a:ext cx="8208886" cy="3938431"/>
          </a:xfrm>
        </p:spPr>
        <p:txBody>
          <a:bodyPr>
            <a:normAutofit/>
          </a:bodyPr>
          <a:lstStyle/>
          <a:p>
            <a:r>
              <a:rPr lang="en-US" b="1" dirty="0"/>
              <a:t>Pressing or hovering over icons gives more detail</a:t>
            </a:r>
          </a:p>
          <a:p>
            <a:endParaRPr lang="en-US" dirty="0"/>
          </a:p>
        </p:txBody>
      </p:sp>
      <p:pic>
        <p:nvPicPr>
          <p:cNvPr id="4" name="Picture 3" descr="C:\Users\eriks\AppData\Local\Microsoft\Windows\Temporary Internet Files\IE\0ILA51LD\Mouse-Cursor-Arow-Fixed[1].png">
            <a:extLst>
              <a:ext uri="{FF2B5EF4-FFF2-40B4-BE49-F238E27FC236}">
                <a16:creationId xmlns:a16="http://schemas.microsoft.com/office/drawing/2014/main" id="{5A84B8E4-BC4E-CC52-4663-8531E474705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0026054">
            <a:off x="5723964" y="1937899"/>
            <a:ext cx="260605" cy="39041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5">
            <a:extLst>
              <a:ext uri="{FF2B5EF4-FFF2-40B4-BE49-F238E27FC236}">
                <a16:creationId xmlns:a16="http://schemas.microsoft.com/office/drawing/2014/main" id="{EDB4002D-6AC9-F2F2-7FB8-89CD80115AE8}"/>
              </a:ext>
            </a:extLst>
          </p:cNvPr>
          <p:cNvSpPr txBox="1">
            <a:spLocks/>
          </p:cNvSpPr>
          <p:nvPr/>
        </p:nvSpPr>
        <p:spPr>
          <a:xfrm>
            <a:off x="286903" y="386559"/>
            <a:ext cx="7847959" cy="362984"/>
          </a:xfrm>
          <a:prstGeom prst="rect">
            <a:avLst/>
          </a:prstGeom>
        </p:spPr>
        <p:txBody>
          <a:bodyPr wrap="none" lIns="0" tIns="0" rIns="0" bIns="0">
            <a:normAutofit/>
          </a:bodyPr>
          <a:lstStyle>
            <a:lvl1pPr algn="l" defTabSz="685617" rtl="0" eaLnBrk="1" latinLnBrk="0" hangingPunct="1">
              <a:lnSpc>
                <a:spcPct val="90000"/>
              </a:lnSpc>
              <a:spcBef>
                <a:spcPct val="0"/>
              </a:spcBef>
              <a:buNone/>
              <a:defRPr sz="2500" kern="1200" spc="82" baseline="0">
                <a:solidFill>
                  <a:schemeClr val="accent2"/>
                </a:solidFill>
                <a:latin typeface="Poppins SemiBold" pitchFamily="2" charset="77"/>
                <a:ea typeface="+mj-ea"/>
                <a:cs typeface="+mj-cs"/>
              </a:defRPr>
            </a:lvl1pPr>
          </a:lstStyle>
          <a:p>
            <a:r>
              <a:rPr lang="en-US">
                <a:solidFill>
                  <a:schemeClr val="bg2"/>
                </a:solidFill>
              </a:rPr>
              <a:t>How to Find the Forecast</a:t>
            </a:r>
            <a:endParaRPr lang="en-US" dirty="0">
              <a:solidFill>
                <a:schemeClr val="bg2"/>
              </a:solidFill>
            </a:endParaRPr>
          </a:p>
        </p:txBody>
      </p:sp>
    </p:spTree>
    <p:extLst>
      <p:ext uri="{BB962C8B-B14F-4D97-AF65-F5344CB8AC3E}">
        <p14:creationId xmlns:p14="http://schemas.microsoft.com/office/powerpoint/2010/main" val="3380990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DFC86A-026F-4E00-8099-F38F23FD63EB}"/>
              </a:ext>
            </a:extLst>
          </p:cNvPr>
          <p:cNvSpPr>
            <a:spLocks noGrp="1"/>
          </p:cNvSpPr>
          <p:nvPr>
            <p:ph type="title"/>
          </p:nvPr>
        </p:nvSpPr>
        <p:spPr>
          <a:xfrm>
            <a:off x="384268" y="352902"/>
            <a:ext cx="7847959" cy="362984"/>
          </a:xfrm>
        </p:spPr>
        <p:txBody>
          <a:bodyPr/>
          <a:lstStyle/>
          <a:p>
            <a:r>
              <a:rPr lang="en-US" dirty="0">
                <a:solidFill>
                  <a:schemeClr val="bg2"/>
                </a:solidFill>
              </a:rPr>
              <a:t>Forecasts Can be </a:t>
            </a:r>
            <a:r>
              <a:rPr lang="en-US" b="1" dirty="0">
                <a:solidFill>
                  <a:schemeClr val="bg2"/>
                </a:solidFill>
              </a:rPr>
              <a:t>Conservative</a:t>
            </a:r>
            <a:endParaRPr lang="en-US" dirty="0">
              <a:solidFill>
                <a:schemeClr val="bg2"/>
              </a:solidFill>
            </a:endParaRPr>
          </a:p>
        </p:txBody>
      </p:sp>
      <p:sp>
        <p:nvSpPr>
          <p:cNvPr id="7" name="Text Placeholder 6">
            <a:extLst>
              <a:ext uri="{FF2B5EF4-FFF2-40B4-BE49-F238E27FC236}">
                <a16:creationId xmlns:a16="http://schemas.microsoft.com/office/drawing/2014/main" id="{72250656-4A9F-A218-E789-909DCDDFF262}"/>
              </a:ext>
            </a:extLst>
          </p:cNvPr>
          <p:cNvSpPr>
            <a:spLocks noGrp="1"/>
          </p:cNvSpPr>
          <p:nvPr>
            <p:ph type="body" sz="quarter" idx="11"/>
          </p:nvPr>
        </p:nvSpPr>
        <p:spPr>
          <a:xfrm>
            <a:off x="384649" y="871874"/>
            <a:ext cx="7847578" cy="3399752"/>
          </a:xfrm>
        </p:spPr>
        <p:txBody>
          <a:bodyPr>
            <a:normAutofit/>
          </a:bodyPr>
          <a:lstStyle/>
          <a:p>
            <a:r>
              <a:rPr lang="en-US" dirty="0"/>
              <a:t>County level forecasts are protective of the highest air pollution level in the county</a:t>
            </a:r>
          </a:p>
          <a:p>
            <a:r>
              <a:rPr lang="en-US" dirty="0"/>
              <a:t>Some areas may have </a:t>
            </a:r>
            <a:r>
              <a:rPr lang="en-US" b="1" dirty="0">
                <a:solidFill>
                  <a:srgbClr val="00B050"/>
                </a:solidFill>
              </a:rPr>
              <a:t>good</a:t>
            </a:r>
            <a:r>
              <a:rPr lang="en-US" dirty="0"/>
              <a:t> air quality within the same county</a:t>
            </a:r>
          </a:p>
          <a:p>
            <a:endParaRPr lang="en-US" dirty="0"/>
          </a:p>
          <a:p>
            <a:endParaRPr lang="en-US" dirty="0"/>
          </a:p>
          <a:p>
            <a:endParaRPr lang="en-US" dirty="0"/>
          </a:p>
          <a:p>
            <a:endParaRPr lang="en-US" dirty="0"/>
          </a:p>
          <a:p>
            <a:endParaRPr lang="en-US" dirty="0"/>
          </a:p>
          <a:p>
            <a:r>
              <a:rPr lang="en-US" dirty="0"/>
              <a:t>So how can you know what to do if you think you may have better air quality?</a:t>
            </a:r>
          </a:p>
        </p:txBody>
      </p:sp>
      <p:pic>
        <p:nvPicPr>
          <p:cNvPr id="2" name="Picture 2" descr="C:\Users\eriks\AppData\Local\Microsoft\Windows\Temporary Internet Files\IE\0ILA51LD\Arbol%20seco%20y%20la%20mitad%20frondoso-139455[1].jpg">
            <a:extLst>
              <a:ext uri="{FF2B5EF4-FFF2-40B4-BE49-F238E27FC236}">
                <a16:creationId xmlns:a16="http://schemas.microsoft.com/office/drawing/2014/main" id="{698C95EE-0549-45E1-5936-10A67FF6237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85623" y="1621614"/>
            <a:ext cx="3779801" cy="2126138"/>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211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2250656-4A9F-A218-E789-909DCDDFF262}"/>
              </a:ext>
            </a:extLst>
          </p:cNvPr>
          <p:cNvSpPr>
            <a:spLocks noGrp="1"/>
          </p:cNvSpPr>
          <p:nvPr>
            <p:ph type="body" sz="quarter" idx="11"/>
          </p:nvPr>
        </p:nvSpPr>
        <p:spPr>
          <a:xfrm>
            <a:off x="377541" y="851882"/>
            <a:ext cx="8208886" cy="3938431"/>
          </a:xfrm>
        </p:spPr>
        <p:txBody>
          <a:bodyPr>
            <a:normAutofit/>
          </a:bodyPr>
          <a:lstStyle/>
          <a:p>
            <a:r>
              <a:rPr lang="en-US" sz="1000" b="1" dirty="0"/>
              <a:t>State level forecasts --- WA Smoke blog: </a:t>
            </a:r>
            <a:r>
              <a:rPr lang="en-US" sz="1000" b="1" dirty="0">
                <a:solidFill>
                  <a:schemeClr val="bg2"/>
                </a:solidFill>
                <a:hlinkClick r:id="rId2">
                  <a:extLst>
                    <a:ext uri="{A12FA001-AC4F-418D-AE19-62706E023703}">
                      <ahyp:hlinkClr xmlns:ahyp="http://schemas.microsoft.com/office/drawing/2018/hyperlinkcolor" val="tx"/>
                    </a:ext>
                  </a:extLst>
                </a:hlinkClick>
              </a:rPr>
              <a:t>http://wasmoke.blogspot.com/</a:t>
            </a:r>
            <a:endParaRPr lang="en-US" sz="1000" b="1" dirty="0">
              <a:solidFill>
                <a:schemeClr val="bg2"/>
              </a:solidFill>
            </a:endParaRPr>
          </a:p>
          <a:p>
            <a:r>
              <a:rPr lang="en-US" sz="1000" b="1" dirty="0"/>
              <a:t>Multi-agency effort to update it—often includes our jurisdiction</a:t>
            </a:r>
          </a:p>
          <a:p>
            <a:endParaRPr lang="en-US" dirty="0"/>
          </a:p>
        </p:txBody>
      </p:sp>
      <p:pic>
        <p:nvPicPr>
          <p:cNvPr id="3" name="Picture 2">
            <a:extLst>
              <a:ext uri="{FF2B5EF4-FFF2-40B4-BE49-F238E27FC236}">
                <a16:creationId xmlns:a16="http://schemas.microsoft.com/office/drawing/2014/main" id="{C7FEC279-A05E-CEF7-F3F7-D961AC97DF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93049" y="1572983"/>
            <a:ext cx="3616656" cy="2651287"/>
          </a:xfrm>
          <a:prstGeom prst="rect">
            <a:avLst/>
          </a:prstGeom>
          <a:effectLst>
            <a:outerShdw blurRad="50800" dist="38100" dir="2700000" algn="tl" rotWithShape="0">
              <a:prstClr val="black">
                <a:alpha val="40000"/>
              </a:prstClr>
            </a:outerShdw>
          </a:effectLst>
        </p:spPr>
      </p:pic>
      <p:sp>
        <p:nvSpPr>
          <p:cNvPr id="5" name="Title 5">
            <a:extLst>
              <a:ext uri="{FF2B5EF4-FFF2-40B4-BE49-F238E27FC236}">
                <a16:creationId xmlns:a16="http://schemas.microsoft.com/office/drawing/2014/main" id="{7CCB98B6-014B-9D61-B203-216439236DD6}"/>
              </a:ext>
            </a:extLst>
          </p:cNvPr>
          <p:cNvSpPr txBox="1">
            <a:spLocks/>
          </p:cNvSpPr>
          <p:nvPr/>
        </p:nvSpPr>
        <p:spPr>
          <a:xfrm>
            <a:off x="286903" y="386559"/>
            <a:ext cx="7847959" cy="362984"/>
          </a:xfrm>
          <a:prstGeom prst="rect">
            <a:avLst/>
          </a:prstGeom>
        </p:spPr>
        <p:txBody>
          <a:bodyPr wrap="none" lIns="0" tIns="0" rIns="0" bIns="0">
            <a:normAutofit/>
          </a:bodyPr>
          <a:lstStyle>
            <a:lvl1pPr algn="l" defTabSz="685617" rtl="0" eaLnBrk="1" latinLnBrk="0" hangingPunct="1">
              <a:lnSpc>
                <a:spcPct val="90000"/>
              </a:lnSpc>
              <a:spcBef>
                <a:spcPct val="0"/>
              </a:spcBef>
              <a:buNone/>
              <a:defRPr sz="2500" kern="1200" spc="82" baseline="0">
                <a:solidFill>
                  <a:schemeClr val="accent2"/>
                </a:solidFill>
                <a:latin typeface="Poppins SemiBold" pitchFamily="2" charset="77"/>
                <a:ea typeface="+mj-ea"/>
                <a:cs typeface="+mj-cs"/>
              </a:defRPr>
            </a:lvl1pPr>
          </a:lstStyle>
          <a:p>
            <a:r>
              <a:rPr lang="en-US">
                <a:solidFill>
                  <a:schemeClr val="bg2"/>
                </a:solidFill>
              </a:rPr>
              <a:t>How to Find the Forecast</a:t>
            </a:r>
            <a:endParaRPr lang="en-US" dirty="0">
              <a:solidFill>
                <a:schemeClr val="bg2"/>
              </a:solidFill>
            </a:endParaRPr>
          </a:p>
        </p:txBody>
      </p:sp>
    </p:spTree>
    <p:extLst>
      <p:ext uri="{BB962C8B-B14F-4D97-AF65-F5344CB8AC3E}">
        <p14:creationId xmlns:p14="http://schemas.microsoft.com/office/powerpoint/2010/main" val="3908651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DFC86A-026F-4E00-8099-F38F23FD63EB}"/>
              </a:ext>
            </a:extLst>
          </p:cNvPr>
          <p:cNvSpPr>
            <a:spLocks noGrp="1"/>
          </p:cNvSpPr>
          <p:nvPr>
            <p:ph type="title"/>
          </p:nvPr>
        </p:nvSpPr>
        <p:spPr>
          <a:xfrm>
            <a:off x="351783" y="353187"/>
            <a:ext cx="7847959" cy="362984"/>
          </a:xfrm>
        </p:spPr>
        <p:txBody>
          <a:bodyPr/>
          <a:lstStyle/>
          <a:p>
            <a:r>
              <a:rPr lang="en-US" dirty="0">
                <a:solidFill>
                  <a:schemeClr val="bg2"/>
                </a:solidFill>
              </a:rPr>
              <a:t>How to Look at Current Levels</a:t>
            </a:r>
          </a:p>
        </p:txBody>
      </p:sp>
      <p:sp>
        <p:nvSpPr>
          <p:cNvPr id="7" name="Text Placeholder 6">
            <a:extLst>
              <a:ext uri="{FF2B5EF4-FFF2-40B4-BE49-F238E27FC236}">
                <a16:creationId xmlns:a16="http://schemas.microsoft.com/office/drawing/2014/main" id="{72250656-4A9F-A218-E789-909DCDDFF262}"/>
              </a:ext>
            </a:extLst>
          </p:cNvPr>
          <p:cNvSpPr>
            <a:spLocks noGrp="1"/>
          </p:cNvSpPr>
          <p:nvPr>
            <p:ph type="body" sz="quarter" idx="11"/>
          </p:nvPr>
        </p:nvSpPr>
        <p:spPr>
          <a:xfrm>
            <a:off x="352164" y="761547"/>
            <a:ext cx="7847578" cy="2872572"/>
          </a:xfrm>
        </p:spPr>
        <p:txBody>
          <a:bodyPr>
            <a:normAutofit/>
          </a:bodyPr>
          <a:lstStyle/>
          <a:p>
            <a:r>
              <a:rPr lang="en-US" b="1" dirty="0">
                <a:solidFill>
                  <a:schemeClr val="bg2"/>
                </a:solidFill>
                <a:hlinkClick r:id="rId2">
                  <a:extLst>
                    <a:ext uri="{A12FA001-AC4F-418D-AE19-62706E023703}">
                      <ahyp:hlinkClr xmlns:ahyp="http://schemas.microsoft.com/office/drawing/2018/hyperlinkcolor" val="tx"/>
                    </a:ext>
                  </a:extLst>
                </a:hlinkClick>
              </a:rPr>
              <a:t>https://map.pscleanair.gov</a:t>
            </a:r>
            <a:endParaRPr lang="en-US" b="1" dirty="0">
              <a:solidFill>
                <a:schemeClr val="bg2"/>
              </a:solidFill>
            </a:endParaRPr>
          </a:p>
          <a:p>
            <a:r>
              <a:rPr lang="en-US" dirty="0"/>
              <a:t>Uses EPA calibration, built in quality assurance</a:t>
            </a:r>
          </a:p>
          <a:p>
            <a:r>
              <a:rPr lang="en-US" dirty="0"/>
              <a:t>“Instant” view</a:t>
            </a:r>
          </a:p>
          <a:p>
            <a:endParaRPr lang="en-US" dirty="0"/>
          </a:p>
          <a:p>
            <a:endParaRPr lang="en-US" dirty="0"/>
          </a:p>
          <a:p>
            <a:endParaRPr lang="en-US" dirty="0"/>
          </a:p>
          <a:p>
            <a:endParaRPr lang="en-US" dirty="0"/>
          </a:p>
        </p:txBody>
      </p:sp>
      <p:pic>
        <p:nvPicPr>
          <p:cNvPr id="3" name="Picture 2">
            <a:extLst>
              <a:ext uri="{FF2B5EF4-FFF2-40B4-BE49-F238E27FC236}">
                <a16:creationId xmlns:a16="http://schemas.microsoft.com/office/drawing/2014/main" id="{E6832CB8-09D2-B3F7-5A17-80AD5748FB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0222" y="1506150"/>
            <a:ext cx="3941496" cy="2677683"/>
          </a:xfrm>
          <a:prstGeom prst="rect">
            <a:avLst/>
          </a:prstGeom>
          <a:ln>
            <a:solidFill>
              <a:schemeClr val="accent6">
                <a:lumMod val="50000"/>
              </a:schemeClr>
            </a:solidFill>
          </a:ln>
        </p:spPr>
      </p:pic>
      <p:pic>
        <p:nvPicPr>
          <p:cNvPr id="4" name="Picture 2">
            <a:extLst>
              <a:ext uri="{FF2B5EF4-FFF2-40B4-BE49-F238E27FC236}">
                <a16:creationId xmlns:a16="http://schemas.microsoft.com/office/drawing/2014/main" id="{5CEB9E07-C784-250A-B188-13DD29D6C1EA}"/>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97299" y="1880315"/>
            <a:ext cx="2303517" cy="2303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3819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2250656-4A9F-A218-E789-909DCDDFF262}"/>
              </a:ext>
            </a:extLst>
          </p:cNvPr>
          <p:cNvSpPr>
            <a:spLocks noGrp="1"/>
          </p:cNvSpPr>
          <p:nvPr>
            <p:ph type="body" sz="quarter" idx="11"/>
          </p:nvPr>
        </p:nvSpPr>
        <p:spPr>
          <a:xfrm>
            <a:off x="365043" y="716171"/>
            <a:ext cx="3962258" cy="2872572"/>
          </a:xfrm>
        </p:spPr>
        <p:txBody>
          <a:bodyPr>
            <a:normAutofit/>
          </a:bodyPr>
          <a:lstStyle/>
          <a:p>
            <a:r>
              <a:rPr lang="en-US" b="1" dirty="0">
                <a:solidFill>
                  <a:schemeClr val="bg2"/>
                </a:solidFill>
                <a:hlinkClick r:id="rId2">
                  <a:extLst>
                    <a:ext uri="{A12FA001-AC4F-418D-AE19-62706E023703}">
                      <ahyp:hlinkClr xmlns:ahyp="http://schemas.microsoft.com/office/drawing/2018/hyperlinkcolor" val="tx"/>
                    </a:ext>
                  </a:extLst>
                </a:hlinkClick>
              </a:rPr>
              <a:t>https://map.pscleanair.gov</a:t>
            </a:r>
            <a:endParaRPr lang="en-US" b="1" dirty="0">
              <a:solidFill>
                <a:schemeClr val="bg2"/>
              </a:solidFill>
            </a:endParaRPr>
          </a:p>
          <a:p>
            <a:r>
              <a:rPr lang="en-US" dirty="0"/>
              <a:t>Graphs multiple sites over the last three days</a:t>
            </a:r>
          </a:p>
          <a:p>
            <a:r>
              <a:rPr lang="en-US" dirty="0"/>
              <a:t>Shows both units of AQI and concentration if needed</a:t>
            </a:r>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0B514A34-17CE-8513-2524-A61332B45A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1471" y="716171"/>
            <a:ext cx="4220746" cy="3456584"/>
          </a:xfrm>
          <a:prstGeom prst="rect">
            <a:avLst/>
          </a:prstGeom>
          <a:effectLst>
            <a:outerShdw blurRad="50800" dist="38100" dir="2700000" algn="tl" rotWithShape="0">
              <a:prstClr val="black">
                <a:alpha val="40000"/>
              </a:prstClr>
            </a:outerShdw>
          </a:effectLst>
        </p:spPr>
      </p:pic>
      <p:sp>
        <p:nvSpPr>
          <p:cNvPr id="5" name="Title 5">
            <a:extLst>
              <a:ext uri="{FF2B5EF4-FFF2-40B4-BE49-F238E27FC236}">
                <a16:creationId xmlns:a16="http://schemas.microsoft.com/office/drawing/2014/main" id="{B97C2512-65F5-931B-5783-F5CCE25F986E}"/>
              </a:ext>
            </a:extLst>
          </p:cNvPr>
          <p:cNvSpPr txBox="1">
            <a:spLocks/>
          </p:cNvSpPr>
          <p:nvPr/>
        </p:nvSpPr>
        <p:spPr>
          <a:xfrm>
            <a:off x="351783" y="353187"/>
            <a:ext cx="7847959" cy="362984"/>
          </a:xfrm>
          <a:prstGeom prst="rect">
            <a:avLst/>
          </a:prstGeom>
        </p:spPr>
        <p:txBody>
          <a:bodyPr wrap="none" lIns="0" tIns="0" rIns="0" bIns="0">
            <a:normAutofit/>
          </a:bodyPr>
          <a:lstStyle>
            <a:lvl1pPr algn="l" defTabSz="685617" rtl="0" eaLnBrk="1" latinLnBrk="0" hangingPunct="1">
              <a:lnSpc>
                <a:spcPct val="90000"/>
              </a:lnSpc>
              <a:spcBef>
                <a:spcPct val="0"/>
              </a:spcBef>
              <a:buNone/>
              <a:defRPr sz="2500" kern="1200" spc="82" baseline="0">
                <a:solidFill>
                  <a:schemeClr val="accent2"/>
                </a:solidFill>
                <a:latin typeface="Poppins SemiBold" pitchFamily="2" charset="77"/>
                <a:ea typeface="+mj-ea"/>
                <a:cs typeface="+mj-cs"/>
              </a:defRPr>
            </a:lvl1pPr>
          </a:lstStyle>
          <a:p>
            <a:r>
              <a:rPr lang="en-US">
                <a:solidFill>
                  <a:schemeClr val="bg2"/>
                </a:solidFill>
              </a:rPr>
              <a:t>How to Look at Current Levels</a:t>
            </a:r>
            <a:endParaRPr lang="en-US" dirty="0">
              <a:solidFill>
                <a:schemeClr val="bg2"/>
              </a:solidFill>
            </a:endParaRPr>
          </a:p>
        </p:txBody>
      </p:sp>
    </p:spTree>
    <p:extLst>
      <p:ext uri="{BB962C8B-B14F-4D97-AF65-F5344CB8AC3E}">
        <p14:creationId xmlns:p14="http://schemas.microsoft.com/office/powerpoint/2010/main" val="2426207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DFC86A-026F-4E00-8099-F38F23FD63EB}"/>
              </a:ext>
            </a:extLst>
          </p:cNvPr>
          <p:cNvSpPr>
            <a:spLocks noGrp="1"/>
          </p:cNvSpPr>
          <p:nvPr>
            <p:ph type="title"/>
          </p:nvPr>
        </p:nvSpPr>
        <p:spPr>
          <a:xfrm>
            <a:off x="351783" y="353187"/>
            <a:ext cx="7847959" cy="362984"/>
          </a:xfrm>
        </p:spPr>
        <p:txBody>
          <a:bodyPr/>
          <a:lstStyle/>
          <a:p>
            <a:r>
              <a:rPr lang="en-US" dirty="0">
                <a:solidFill>
                  <a:schemeClr val="bg2"/>
                </a:solidFill>
              </a:rPr>
              <a:t>How to Look at Current Levels Across States</a:t>
            </a:r>
          </a:p>
        </p:txBody>
      </p:sp>
      <p:sp>
        <p:nvSpPr>
          <p:cNvPr id="7" name="Text Placeholder 6">
            <a:extLst>
              <a:ext uri="{FF2B5EF4-FFF2-40B4-BE49-F238E27FC236}">
                <a16:creationId xmlns:a16="http://schemas.microsoft.com/office/drawing/2014/main" id="{72250656-4A9F-A218-E789-909DCDDFF262}"/>
              </a:ext>
            </a:extLst>
          </p:cNvPr>
          <p:cNvSpPr>
            <a:spLocks noGrp="1"/>
          </p:cNvSpPr>
          <p:nvPr>
            <p:ph type="body" sz="quarter" idx="11"/>
          </p:nvPr>
        </p:nvSpPr>
        <p:spPr>
          <a:xfrm>
            <a:off x="351783" y="856092"/>
            <a:ext cx="7847578" cy="2872572"/>
          </a:xfrm>
        </p:spPr>
        <p:txBody>
          <a:bodyPr>
            <a:normAutofit/>
          </a:bodyPr>
          <a:lstStyle/>
          <a:p>
            <a:r>
              <a:rPr lang="en-US" b="1" dirty="0">
                <a:solidFill>
                  <a:schemeClr val="bg2"/>
                </a:solidFill>
                <a:hlinkClick r:id="rId2">
                  <a:extLst>
                    <a:ext uri="{A12FA001-AC4F-418D-AE19-62706E023703}">
                      <ahyp:hlinkClr xmlns:ahyp="http://schemas.microsoft.com/office/drawing/2018/hyperlinkcolor" val="tx"/>
                    </a:ext>
                  </a:extLst>
                </a:hlinkClick>
              </a:rPr>
              <a:t>https://fire.airnow.gov/</a:t>
            </a:r>
            <a:endParaRPr lang="en-US" b="1" dirty="0">
              <a:solidFill>
                <a:schemeClr val="bg2"/>
              </a:solidFill>
            </a:endParaRPr>
          </a:p>
          <a:p>
            <a:r>
              <a:rPr lang="en-US" dirty="0"/>
              <a:t>Gives wider view outside of Puget Sound</a:t>
            </a:r>
          </a:p>
          <a:p>
            <a:r>
              <a:rPr lang="en-US" dirty="0"/>
              <a:t>Also shown on the WA Smoke Blog</a:t>
            </a:r>
          </a:p>
        </p:txBody>
      </p:sp>
      <p:pic>
        <p:nvPicPr>
          <p:cNvPr id="3" name="Picture 2">
            <a:extLst>
              <a:ext uri="{FF2B5EF4-FFF2-40B4-BE49-F238E27FC236}">
                <a16:creationId xmlns:a16="http://schemas.microsoft.com/office/drawing/2014/main" id="{AAE4517A-BE70-4E33-C011-9CBAD79029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11392" y="1096219"/>
            <a:ext cx="4481849" cy="3011640"/>
          </a:xfrm>
          <a:prstGeom prst="rect">
            <a:avLst/>
          </a:prstGeom>
          <a:ln>
            <a:solidFill>
              <a:schemeClr val="accent6">
                <a:lumMod val="50000"/>
              </a:schemeClr>
            </a:solidFill>
          </a:ln>
        </p:spPr>
      </p:pic>
    </p:spTree>
    <p:extLst>
      <p:ext uri="{BB962C8B-B14F-4D97-AF65-F5344CB8AC3E}">
        <p14:creationId xmlns:p14="http://schemas.microsoft.com/office/powerpoint/2010/main" val="3766134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DFC86A-026F-4E00-8099-F38F23FD63EB}"/>
              </a:ext>
            </a:extLst>
          </p:cNvPr>
          <p:cNvSpPr>
            <a:spLocks noGrp="1"/>
          </p:cNvSpPr>
          <p:nvPr>
            <p:ph type="title"/>
          </p:nvPr>
        </p:nvSpPr>
        <p:spPr>
          <a:xfrm>
            <a:off x="338904" y="353187"/>
            <a:ext cx="7847959" cy="362984"/>
          </a:xfrm>
        </p:spPr>
        <p:txBody>
          <a:bodyPr/>
          <a:lstStyle/>
          <a:p>
            <a:r>
              <a:rPr lang="en-US" dirty="0">
                <a:solidFill>
                  <a:schemeClr val="bg2"/>
                </a:solidFill>
              </a:rPr>
              <a:t>Another Site to See Current Levels</a:t>
            </a:r>
          </a:p>
        </p:txBody>
      </p:sp>
      <p:sp>
        <p:nvSpPr>
          <p:cNvPr id="7" name="Text Placeholder 6">
            <a:extLst>
              <a:ext uri="{FF2B5EF4-FFF2-40B4-BE49-F238E27FC236}">
                <a16:creationId xmlns:a16="http://schemas.microsoft.com/office/drawing/2014/main" id="{72250656-4A9F-A218-E789-909DCDDFF262}"/>
              </a:ext>
            </a:extLst>
          </p:cNvPr>
          <p:cNvSpPr>
            <a:spLocks noGrp="1"/>
          </p:cNvSpPr>
          <p:nvPr>
            <p:ph type="body" sz="quarter" idx="11"/>
          </p:nvPr>
        </p:nvSpPr>
        <p:spPr>
          <a:xfrm>
            <a:off x="338904" y="716171"/>
            <a:ext cx="4464916" cy="2872572"/>
          </a:xfrm>
        </p:spPr>
        <p:txBody>
          <a:bodyPr>
            <a:normAutofit/>
          </a:bodyPr>
          <a:lstStyle/>
          <a:p>
            <a:r>
              <a:rPr lang="en-US" b="1" dirty="0">
                <a:solidFill>
                  <a:schemeClr val="bg2"/>
                </a:solidFill>
                <a:hlinkClick r:id="rId3">
                  <a:extLst>
                    <a:ext uri="{A12FA001-AC4F-418D-AE19-62706E023703}">
                      <ahyp:hlinkClr xmlns:ahyp="http://schemas.microsoft.com/office/drawing/2018/hyperlinkcolor" val="tx"/>
                    </a:ext>
                  </a:extLst>
                </a:hlinkClick>
              </a:rPr>
              <a:t>https://map.purpleair.com/</a:t>
            </a:r>
            <a:endParaRPr lang="en-US" b="1" dirty="0">
              <a:solidFill>
                <a:schemeClr val="bg2"/>
              </a:solidFill>
            </a:endParaRPr>
          </a:p>
          <a:p>
            <a:r>
              <a:rPr lang="en-US" dirty="0"/>
              <a:t>Can be confusing - defaults include indoor air sensors, averaging times confusing</a:t>
            </a:r>
          </a:p>
          <a:p>
            <a:r>
              <a:rPr lang="en-US" dirty="0"/>
              <a:t>Need to specify EPA correction because without it the sensors read double actual values</a:t>
            </a:r>
          </a:p>
          <a:p>
            <a:r>
              <a:rPr lang="en-US" dirty="0"/>
              <a:t>Color transitions aren’t as clear (MODERATE can often look orange)</a:t>
            </a:r>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70FA74CD-FECF-C7B5-4B4F-138762D55C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03820" y="980274"/>
            <a:ext cx="4109125" cy="3213150"/>
          </a:xfrm>
          <a:prstGeom prst="rect">
            <a:avLst/>
          </a:prstGeom>
          <a:ln>
            <a:solidFill>
              <a:schemeClr val="accent6">
                <a:lumMod val="50000"/>
              </a:schemeClr>
            </a:solidFill>
          </a:ln>
        </p:spPr>
      </p:pic>
    </p:spTree>
    <p:extLst>
      <p:ext uri="{BB962C8B-B14F-4D97-AF65-F5344CB8AC3E}">
        <p14:creationId xmlns:p14="http://schemas.microsoft.com/office/powerpoint/2010/main" val="314217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DFC86A-026F-4E00-8099-F38F23FD63EB}"/>
              </a:ext>
            </a:extLst>
          </p:cNvPr>
          <p:cNvSpPr>
            <a:spLocks noGrp="1"/>
          </p:cNvSpPr>
          <p:nvPr>
            <p:ph type="title"/>
          </p:nvPr>
        </p:nvSpPr>
        <p:spPr>
          <a:xfrm>
            <a:off x="429056" y="353187"/>
            <a:ext cx="7847959" cy="362984"/>
          </a:xfrm>
        </p:spPr>
        <p:txBody>
          <a:bodyPr/>
          <a:lstStyle/>
          <a:p>
            <a:r>
              <a:rPr lang="en-US" dirty="0">
                <a:solidFill>
                  <a:schemeClr val="bg2"/>
                </a:solidFill>
              </a:rPr>
              <a:t>Burn Bans</a:t>
            </a:r>
          </a:p>
        </p:txBody>
      </p:sp>
      <p:sp>
        <p:nvSpPr>
          <p:cNvPr id="3" name="Text Placeholder 2">
            <a:extLst>
              <a:ext uri="{FF2B5EF4-FFF2-40B4-BE49-F238E27FC236}">
                <a16:creationId xmlns:a16="http://schemas.microsoft.com/office/drawing/2014/main" id="{8267C6AE-B23A-58DA-4930-F773878A95FF}"/>
              </a:ext>
            </a:extLst>
          </p:cNvPr>
          <p:cNvSpPr>
            <a:spLocks noGrp="1"/>
          </p:cNvSpPr>
          <p:nvPr>
            <p:ph type="body" sz="quarter" idx="11"/>
          </p:nvPr>
        </p:nvSpPr>
        <p:spPr>
          <a:xfrm>
            <a:off x="429437" y="3780524"/>
            <a:ext cx="8379712" cy="631425"/>
          </a:xfrm>
        </p:spPr>
        <p:txBody>
          <a:bodyPr/>
          <a:lstStyle/>
          <a:p>
            <a:r>
              <a:rPr lang="en-US" b="1" i="1" dirty="0">
                <a:solidFill>
                  <a:schemeClr val="bg2"/>
                </a:solidFill>
              </a:rPr>
              <a:t>We don’t need air quality burn bans for wildfire smoke as there’s typically fire safety burn bans already in place.  </a:t>
            </a:r>
          </a:p>
        </p:txBody>
      </p:sp>
      <p:sp>
        <p:nvSpPr>
          <p:cNvPr id="8" name="TextBox 7">
            <a:extLst>
              <a:ext uri="{FF2B5EF4-FFF2-40B4-BE49-F238E27FC236}">
                <a16:creationId xmlns:a16="http://schemas.microsoft.com/office/drawing/2014/main" id="{55DF8252-C75F-82A1-E11C-1AC904BC806A}"/>
              </a:ext>
            </a:extLst>
          </p:cNvPr>
          <p:cNvSpPr txBox="1"/>
          <p:nvPr/>
        </p:nvSpPr>
        <p:spPr>
          <a:xfrm>
            <a:off x="429056" y="772340"/>
            <a:ext cx="8380093" cy="2945165"/>
          </a:xfrm>
          <a:prstGeom prst="rect">
            <a:avLst/>
          </a:prstGeom>
          <a:noFill/>
        </p:spPr>
        <p:txBody>
          <a:bodyPr wrap="square">
            <a:spAutoFit/>
          </a:bodyPr>
          <a:lstStyle/>
          <a:p>
            <a:pPr marL="0" marR="0">
              <a:lnSpc>
                <a:spcPct val="115000"/>
              </a:lnSpc>
              <a:spcBef>
                <a:spcPts val="200"/>
              </a:spcBef>
              <a:spcAft>
                <a:spcPts val="1000"/>
              </a:spcAft>
            </a:pPr>
            <a:r>
              <a:rPr lang="en-US" sz="1300" b="1" kern="0" dirty="0">
                <a:solidFill>
                  <a:srgbClr val="0D3C5B"/>
                </a:solidFill>
                <a:effectLst/>
                <a:latin typeface="Poppins" panose="00000500000000000000" pitchFamily="50" charset="0"/>
                <a:ea typeface="Times New Roman" panose="02020603050405020304" pitchFamily="18" charset="0"/>
                <a:cs typeface="Poppins" panose="00000500000000000000" pitchFamily="50" charset="0"/>
              </a:rPr>
              <a:t>Air Quality vs. Fire Safety Burn Bans</a:t>
            </a:r>
            <a:endParaRPr lang="en-US" sz="1300" kern="100" dirty="0">
              <a:effectLst/>
              <a:latin typeface="Poppins" panose="00000500000000000000" pitchFamily="50" charset="0"/>
              <a:ea typeface="SimSun" panose="02010600030101010101" pitchFamily="2" charset="-122"/>
              <a:cs typeface="Poppins" panose="00000500000000000000" pitchFamily="50" charset="0"/>
            </a:endParaRPr>
          </a:p>
          <a:p>
            <a:pPr marL="0" marR="0">
              <a:lnSpc>
                <a:spcPct val="115000"/>
              </a:lnSpc>
              <a:spcBef>
                <a:spcPts val="0"/>
              </a:spcBef>
              <a:spcAft>
                <a:spcPts val="1680"/>
              </a:spcAft>
            </a:pPr>
            <a:r>
              <a:rPr lang="en-US" sz="1300" b="1" kern="0" dirty="0">
                <a:solidFill>
                  <a:srgbClr val="3F3F3F"/>
                </a:solidFill>
                <a:effectLst/>
                <a:latin typeface="Poppins" panose="00000500000000000000" pitchFamily="50" charset="0"/>
                <a:ea typeface="Times New Roman" panose="02020603050405020304" pitchFamily="18" charset="0"/>
                <a:cs typeface="Poppins" panose="00000500000000000000" pitchFamily="50" charset="0"/>
              </a:rPr>
              <a:t>Air quality burn bans</a:t>
            </a:r>
            <a:r>
              <a:rPr lang="en-US" sz="1300" kern="0" dirty="0">
                <a:solidFill>
                  <a:srgbClr val="3F3F3F"/>
                </a:solidFill>
                <a:effectLst/>
                <a:latin typeface="Poppins" panose="00000500000000000000" pitchFamily="50" charset="0"/>
                <a:ea typeface="Times New Roman" panose="02020603050405020304" pitchFamily="18" charset="0"/>
                <a:cs typeface="Poppins" panose="00000500000000000000" pitchFamily="50" charset="0"/>
              </a:rPr>
              <a:t> are issued and enforced by the Puget Sound Clean Air Agency when air pollution may reach or reaches unhealthy levels. Air quality burn bans typically occur during colder fall and winter months. </a:t>
            </a:r>
            <a:endParaRPr lang="en-US" sz="1300" kern="100" dirty="0">
              <a:effectLst/>
              <a:latin typeface="Poppins" panose="00000500000000000000" pitchFamily="50" charset="0"/>
              <a:ea typeface="SimSun" panose="02010600030101010101" pitchFamily="2" charset="-122"/>
              <a:cs typeface="Poppins" panose="00000500000000000000" pitchFamily="50" charset="0"/>
            </a:endParaRPr>
          </a:p>
          <a:p>
            <a:pPr marL="0" marR="0">
              <a:lnSpc>
                <a:spcPct val="115000"/>
              </a:lnSpc>
              <a:spcBef>
                <a:spcPts val="0"/>
              </a:spcBef>
              <a:spcAft>
                <a:spcPts val="1680"/>
              </a:spcAft>
            </a:pPr>
            <a:r>
              <a:rPr lang="en-US" sz="1300" b="1" kern="0" dirty="0">
                <a:solidFill>
                  <a:srgbClr val="3F3F3F"/>
                </a:solidFill>
                <a:effectLst/>
                <a:latin typeface="Poppins" panose="00000500000000000000" pitchFamily="50" charset="0"/>
                <a:ea typeface="Times New Roman" panose="02020603050405020304" pitchFamily="18" charset="0"/>
                <a:cs typeface="Poppins" panose="00000500000000000000" pitchFamily="50" charset="0"/>
              </a:rPr>
              <a:t>Fire safety burn bans</a:t>
            </a:r>
            <a:r>
              <a:rPr lang="en-US" sz="1300" kern="0" dirty="0">
                <a:solidFill>
                  <a:srgbClr val="3F3F3F"/>
                </a:solidFill>
                <a:effectLst/>
                <a:latin typeface="Poppins" panose="00000500000000000000" pitchFamily="50" charset="0"/>
                <a:ea typeface="Times New Roman" panose="02020603050405020304" pitchFamily="18" charset="0"/>
                <a:cs typeface="Poppins" panose="00000500000000000000" pitchFamily="50" charset="0"/>
              </a:rPr>
              <a:t> are issued by the fire marshal when dry weather conditions heighten the risk of wildfires. Fire safety burn bans are generally called during the summer and can last for several months.</a:t>
            </a:r>
            <a:endParaRPr lang="en-US" sz="1300" kern="100" dirty="0">
              <a:effectLst/>
              <a:latin typeface="Poppins" panose="00000500000000000000" pitchFamily="50" charset="0"/>
              <a:ea typeface="SimSun" panose="02010600030101010101" pitchFamily="2" charset="-122"/>
              <a:cs typeface="Poppins" panose="00000500000000000000" pitchFamily="50" charset="0"/>
            </a:endParaRPr>
          </a:p>
          <a:p>
            <a:pPr marL="0" marR="0">
              <a:lnSpc>
                <a:spcPct val="115000"/>
              </a:lnSpc>
              <a:spcBef>
                <a:spcPts val="0"/>
              </a:spcBef>
              <a:spcAft>
                <a:spcPts val="1680"/>
              </a:spcAft>
            </a:pPr>
            <a:r>
              <a:rPr lang="en-US" sz="1300" kern="0" dirty="0">
                <a:solidFill>
                  <a:srgbClr val="3F3F3F"/>
                </a:solidFill>
                <a:effectLst/>
                <a:latin typeface="Poppins" panose="00000500000000000000" pitchFamily="50" charset="0"/>
                <a:ea typeface="Times New Roman" panose="02020603050405020304" pitchFamily="18" charset="0"/>
                <a:cs typeface="Poppins" panose="00000500000000000000" pitchFamily="50" charset="0"/>
              </a:rPr>
              <a:t>Puget Sound Clean Air Agency is NOT responsible for issuing or enforcing fire safety burn bans.</a:t>
            </a:r>
            <a:endParaRPr lang="en-US" sz="1300" kern="100" dirty="0">
              <a:effectLst/>
              <a:latin typeface="Poppins" panose="00000500000000000000" pitchFamily="50" charset="0"/>
              <a:ea typeface="SimSun" panose="02010600030101010101" pitchFamily="2" charset="-122"/>
              <a:cs typeface="Poppins" panose="00000500000000000000" pitchFamily="50" charset="0"/>
            </a:endParaRPr>
          </a:p>
          <a:p>
            <a:pPr marL="0" marR="0">
              <a:lnSpc>
                <a:spcPct val="115000"/>
              </a:lnSpc>
              <a:spcBef>
                <a:spcPts val="0"/>
              </a:spcBef>
              <a:spcAft>
                <a:spcPts val="1680"/>
              </a:spcAft>
            </a:pPr>
            <a:r>
              <a:rPr lang="en-US" sz="1300" kern="0" dirty="0">
                <a:solidFill>
                  <a:srgbClr val="3F3F3F"/>
                </a:solidFill>
                <a:effectLst/>
                <a:latin typeface="Poppins" panose="00000500000000000000" pitchFamily="50" charset="0"/>
                <a:ea typeface="Times New Roman" panose="02020603050405020304" pitchFamily="18" charset="0"/>
                <a:cs typeface="Poppins" panose="00000500000000000000" pitchFamily="50" charset="0"/>
              </a:rPr>
              <a:t>For more on fire safety bans, contact your </a:t>
            </a:r>
            <a:r>
              <a:rPr lang="en-US" sz="1300" b="1" kern="0" dirty="0">
                <a:solidFill>
                  <a:srgbClr val="3F3F3F"/>
                </a:solidFill>
                <a:effectLst/>
                <a:latin typeface="Poppins" panose="00000500000000000000" pitchFamily="50" charset="0"/>
                <a:ea typeface="Times New Roman" panose="02020603050405020304" pitchFamily="18" charset="0"/>
                <a:cs typeface="Poppins" panose="00000500000000000000" pitchFamily="50" charset="0"/>
              </a:rPr>
              <a:t>county fire marshal</a:t>
            </a:r>
            <a:r>
              <a:rPr lang="en-US" sz="1300" kern="0" dirty="0">
                <a:solidFill>
                  <a:srgbClr val="3F3F3F"/>
                </a:solidFill>
                <a:effectLst/>
                <a:latin typeface="Poppins" panose="00000500000000000000" pitchFamily="50" charset="0"/>
                <a:ea typeface="Times New Roman" panose="02020603050405020304" pitchFamily="18" charset="0"/>
                <a:cs typeface="Poppins" panose="00000500000000000000" pitchFamily="50" charset="0"/>
              </a:rPr>
              <a:t>.</a:t>
            </a:r>
            <a:endParaRPr lang="en-US" sz="1300" kern="100" dirty="0">
              <a:effectLst/>
              <a:latin typeface="Poppins" panose="00000500000000000000" pitchFamily="50" charset="0"/>
              <a:ea typeface="SimSun" panose="02010600030101010101" pitchFamily="2" charset="-122"/>
              <a:cs typeface="Poppins" panose="00000500000000000000" pitchFamily="50" charset="0"/>
            </a:endParaRPr>
          </a:p>
        </p:txBody>
      </p:sp>
    </p:spTree>
    <p:extLst>
      <p:ext uri="{BB962C8B-B14F-4D97-AF65-F5344CB8AC3E}">
        <p14:creationId xmlns:p14="http://schemas.microsoft.com/office/powerpoint/2010/main" val="2439083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248872-C4B7-2832-DE4F-008135D7C133}"/>
              </a:ext>
            </a:extLst>
          </p:cNvPr>
          <p:cNvSpPr>
            <a:spLocks noGrp="1"/>
          </p:cNvSpPr>
          <p:nvPr>
            <p:ph idx="1"/>
          </p:nvPr>
        </p:nvSpPr>
        <p:spPr>
          <a:xfrm>
            <a:off x="617293" y="945931"/>
            <a:ext cx="8139993" cy="2093483"/>
          </a:xfrm>
        </p:spPr>
        <p:txBody>
          <a:bodyPr>
            <a:noAutofit/>
          </a:bodyPr>
          <a:lstStyle/>
          <a:p>
            <a:pPr>
              <a:lnSpc>
                <a:spcPct val="100000"/>
              </a:lnSpc>
              <a:spcAft>
                <a:spcPts val="1200"/>
              </a:spcAft>
            </a:pPr>
            <a:r>
              <a:rPr lang="en-US" dirty="0"/>
              <a:t>Background </a:t>
            </a:r>
          </a:p>
          <a:p>
            <a:pPr marL="285750" indent="-285750">
              <a:lnSpc>
                <a:spcPct val="100000"/>
              </a:lnSpc>
              <a:spcAft>
                <a:spcPts val="1200"/>
              </a:spcAft>
              <a:buFont typeface="Arial" panose="020B0604020202020204" pitchFamily="34" charset="0"/>
              <a:buChar char="•"/>
            </a:pPr>
            <a:r>
              <a:rPr lang="en-US" dirty="0"/>
              <a:t>Puget Sound Clean Air Agency – what we do</a:t>
            </a:r>
          </a:p>
          <a:p>
            <a:pPr marL="285750" indent="-285750">
              <a:lnSpc>
                <a:spcPct val="100000"/>
              </a:lnSpc>
              <a:spcAft>
                <a:spcPts val="1200"/>
              </a:spcAft>
              <a:buFont typeface="Arial" panose="020B0604020202020204" pitchFamily="34" charset="0"/>
              <a:buChar char="•"/>
            </a:pPr>
            <a:r>
              <a:rPr lang="en-US" dirty="0"/>
              <a:t>Health impacts</a:t>
            </a:r>
          </a:p>
          <a:p>
            <a:pPr marL="285750" indent="-285750">
              <a:lnSpc>
                <a:spcPct val="100000"/>
              </a:lnSpc>
              <a:spcAft>
                <a:spcPts val="1200"/>
              </a:spcAft>
              <a:buFont typeface="Arial" panose="020B0604020202020204" pitchFamily="34" charset="0"/>
              <a:buChar char="•"/>
            </a:pPr>
            <a:r>
              <a:rPr lang="en-US" dirty="0"/>
              <a:t>Anticipated 2024 season</a:t>
            </a:r>
          </a:p>
          <a:p>
            <a:pPr>
              <a:lnSpc>
                <a:spcPct val="100000"/>
              </a:lnSpc>
              <a:spcAft>
                <a:spcPts val="1200"/>
              </a:spcAft>
            </a:pPr>
            <a:r>
              <a:rPr lang="en-US" dirty="0"/>
              <a:t>How we communicate forecasts &amp; resources available </a:t>
            </a:r>
          </a:p>
          <a:p>
            <a:pPr marL="285750" indent="-285750">
              <a:lnSpc>
                <a:spcPct val="100000"/>
              </a:lnSpc>
              <a:spcAft>
                <a:spcPts val="1200"/>
              </a:spcAft>
              <a:buFont typeface="Arial" panose="020B0604020202020204" pitchFamily="34" charset="0"/>
              <a:buChar char="•"/>
            </a:pPr>
            <a:r>
              <a:rPr lang="en-US" dirty="0"/>
              <a:t>On our website </a:t>
            </a:r>
          </a:p>
          <a:p>
            <a:pPr marL="285750" indent="-285750">
              <a:lnSpc>
                <a:spcPct val="100000"/>
              </a:lnSpc>
              <a:spcAft>
                <a:spcPts val="1200"/>
              </a:spcAft>
              <a:buFont typeface="Arial" panose="020B0604020202020204" pitchFamily="34" charset="0"/>
              <a:buChar char="•"/>
            </a:pPr>
            <a:r>
              <a:rPr lang="en-US" dirty="0"/>
              <a:t>Statewide resources</a:t>
            </a:r>
          </a:p>
        </p:txBody>
      </p:sp>
      <p:sp>
        <p:nvSpPr>
          <p:cNvPr id="4" name="Title 1">
            <a:extLst>
              <a:ext uri="{FF2B5EF4-FFF2-40B4-BE49-F238E27FC236}">
                <a16:creationId xmlns:a16="http://schemas.microsoft.com/office/drawing/2014/main" id="{12985578-8EA1-2E8B-3E67-D6455A9F5F66}"/>
              </a:ext>
            </a:extLst>
          </p:cNvPr>
          <p:cNvSpPr>
            <a:spLocks noGrp="1"/>
          </p:cNvSpPr>
          <p:nvPr>
            <p:ph type="title"/>
          </p:nvPr>
        </p:nvSpPr>
        <p:spPr>
          <a:xfrm>
            <a:off x="375439" y="229362"/>
            <a:ext cx="6530687" cy="362984"/>
          </a:xfrm>
        </p:spPr>
        <p:txBody>
          <a:bodyPr/>
          <a:lstStyle/>
          <a:p>
            <a:r>
              <a:rPr lang="en-US" dirty="0">
                <a:solidFill>
                  <a:schemeClr val="bg2"/>
                </a:solidFill>
                <a:latin typeface="Poppins SemiBold"/>
              </a:rPr>
              <a:t>Overview</a:t>
            </a:r>
          </a:p>
        </p:txBody>
      </p:sp>
    </p:spTree>
    <p:extLst>
      <p:ext uri="{BB962C8B-B14F-4D97-AF65-F5344CB8AC3E}">
        <p14:creationId xmlns:p14="http://schemas.microsoft.com/office/powerpoint/2010/main" val="1805963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857880" y="1743680"/>
            <a:ext cx="3009899" cy="626116"/>
          </a:xfrm>
        </p:spPr>
        <p:txBody>
          <a:bodyPr>
            <a:normAutofit/>
          </a:bodyPr>
          <a:lstStyle/>
          <a:p>
            <a:r>
              <a:rPr lang="en-US" sz="4400" dirty="0">
                <a:solidFill>
                  <a:schemeClr val="bg2"/>
                </a:solidFill>
              </a:rPr>
              <a:t>Thank you and Questions</a:t>
            </a:r>
          </a:p>
        </p:txBody>
      </p:sp>
    </p:spTree>
    <p:extLst>
      <p:ext uri="{BB962C8B-B14F-4D97-AF65-F5344CB8AC3E}">
        <p14:creationId xmlns:p14="http://schemas.microsoft.com/office/powerpoint/2010/main" val="230180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857880" y="1743680"/>
            <a:ext cx="3556465" cy="626116"/>
          </a:xfrm>
        </p:spPr>
        <p:txBody>
          <a:bodyPr>
            <a:normAutofit/>
          </a:bodyPr>
          <a:lstStyle/>
          <a:p>
            <a:r>
              <a:rPr lang="en-US" sz="4400" dirty="0">
                <a:solidFill>
                  <a:schemeClr val="bg2"/>
                </a:solidFill>
              </a:rPr>
              <a:t>Extra slides</a:t>
            </a:r>
          </a:p>
        </p:txBody>
      </p:sp>
    </p:spTree>
    <p:extLst>
      <p:ext uri="{BB962C8B-B14F-4D97-AF65-F5344CB8AC3E}">
        <p14:creationId xmlns:p14="http://schemas.microsoft.com/office/powerpoint/2010/main" val="2339650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439" y="229362"/>
            <a:ext cx="4797911" cy="362984"/>
          </a:xfrm>
        </p:spPr>
        <p:txBody>
          <a:bodyPr>
            <a:normAutofit fontScale="90000"/>
          </a:bodyPr>
          <a:lstStyle/>
          <a:p>
            <a:r>
              <a:rPr lang="en-US" dirty="0">
                <a:solidFill>
                  <a:schemeClr val="bg2"/>
                </a:solidFill>
                <a:latin typeface="Poppins SemiBold"/>
              </a:rPr>
              <a:t>Wildfire Smoke and Health</a:t>
            </a:r>
            <a:br>
              <a:rPr lang="en-US" dirty="0">
                <a:solidFill>
                  <a:schemeClr val="bg2"/>
                </a:solidFill>
                <a:latin typeface="Poppins SemiBold"/>
              </a:rPr>
            </a:br>
            <a:endParaRPr lang="en-US" dirty="0">
              <a:solidFill>
                <a:schemeClr val="bg2"/>
              </a:solidFill>
              <a:latin typeface="Poppins SemiBold"/>
            </a:endParaRPr>
          </a:p>
        </p:txBody>
      </p:sp>
      <p:sp>
        <p:nvSpPr>
          <p:cNvPr id="9" name="Text Placeholder 7"/>
          <p:cNvSpPr txBox="1">
            <a:spLocks/>
          </p:cNvSpPr>
          <p:nvPr/>
        </p:nvSpPr>
        <p:spPr>
          <a:xfrm>
            <a:off x="225940" y="540568"/>
            <a:ext cx="5315862" cy="2928580"/>
          </a:xfrm>
          <a:prstGeom prst="rect">
            <a:avLst/>
          </a:prstGeom>
        </p:spPr>
        <p:txBody>
          <a:bodyPr>
            <a:noAutofit/>
          </a:bodyPr>
          <a:lstStyle>
            <a:lvl1pPr marL="0" indent="0" algn="l" defTabSz="685617" rtl="0" eaLnBrk="1" latinLnBrk="0" hangingPunct="1">
              <a:lnSpc>
                <a:spcPts val="1912"/>
              </a:lnSpc>
              <a:spcBef>
                <a:spcPts val="0"/>
              </a:spcBef>
              <a:spcAft>
                <a:spcPts val="1350"/>
              </a:spcAft>
              <a:buSzPct val="80000"/>
              <a:buFont typeface="Wingdings" pitchFamily="2" charset="2"/>
              <a:buNone/>
              <a:defRPr sz="1300" kern="1200" spc="26" baseline="0">
                <a:solidFill>
                  <a:schemeClr val="tx1"/>
                </a:solidFill>
                <a:latin typeface="Poppins" pitchFamily="2" charset="77"/>
                <a:ea typeface="+mn-ea"/>
                <a:cs typeface="+mn-cs"/>
              </a:defRPr>
            </a:lvl1pPr>
            <a:lvl2pPr marL="0" indent="0" algn="l" defTabSz="685617" rtl="0" eaLnBrk="1" latinLnBrk="0" hangingPunct="1">
              <a:lnSpc>
                <a:spcPts val="1575"/>
              </a:lnSpc>
              <a:spcBef>
                <a:spcPts val="0"/>
              </a:spcBef>
              <a:spcAft>
                <a:spcPts val="525"/>
              </a:spcAft>
              <a:buSzPct val="80000"/>
              <a:buFont typeface="Wingdings" pitchFamily="2" charset="2"/>
              <a:buNone/>
              <a:defRPr sz="1000" kern="1200" spc="26" baseline="0">
                <a:solidFill>
                  <a:schemeClr val="accent1"/>
                </a:solidFill>
                <a:latin typeface="Poppins" pitchFamily="2" charset="77"/>
                <a:ea typeface="+mn-ea"/>
                <a:cs typeface="+mn-cs"/>
              </a:defRPr>
            </a:lvl2pPr>
            <a:lvl3pPr marL="557064" indent="-128553" algn="l" defTabSz="685617" rtl="0" eaLnBrk="1" latinLnBrk="0" hangingPunct="1">
              <a:lnSpc>
                <a:spcPts val="1350"/>
              </a:lnSpc>
              <a:spcBef>
                <a:spcPts val="0"/>
              </a:spcBef>
              <a:spcAft>
                <a:spcPts val="375"/>
              </a:spcAft>
              <a:buSzPct val="80000"/>
              <a:buFont typeface="Arial" panose="020B0604020202020204" pitchFamily="34" charset="0"/>
              <a:buChar char="•"/>
              <a:defRPr sz="900" kern="1200" spc="26" baseline="0">
                <a:solidFill>
                  <a:schemeClr val="tx2"/>
                </a:solidFill>
                <a:latin typeface="Poppins" pitchFamily="2" charset="77"/>
                <a:ea typeface="+mn-ea"/>
                <a:cs typeface="+mn-cs"/>
              </a:defRPr>
            </a:lvl3pPr>
            <a:lvl4pPr marL="899872" indent="-128553" algn="l" defTabSz="685617" rtl="0" eaLnBrk="1" latinLnBrk="0" hangingPunct="1">
              <a:lnSpc>
                <a:spcPts val="1125"/>
              </a:lnSpc>
              <a:spcBef>
                <a:spcPts val="0"/>
              </a:spcBef>
              <a:spcAft>
                <a:spcPts val="375"/>
              </a:spcAft>
              <a:buSzPct val="80000"/>
              <a:buFont typeface="Arial" panose="020B0604020202020204" pitchFamily="34" charset="0"/>
              <a:buChar char="•"/>
              <a:defRPr sz="900" kern="1200" spc="26" baseline="0">
                <a:solidFill>
                  <a:schemeClr val="accent6">
                    <a:lumMod val="50000"/>
                  </a:schemeClr>
                </a:solidFill>
                <a:latin typeface="Poppins" pitchFamily="2" charset="77"/>
                <a:ea typeface="+mn-ea"/>
                <a:cs typeface="+mn-cs"/>
              </a:defRPr>
            </a:lvl4pPr>
            <a:lvl5pPr marL="1499787" indent="-128553" algn="l" defTabSz="685617" rtl="0" eaLnBrk="1" latinLnBrk="0" hangingPunct="1">
              <a:lnSpc>
                <a:spcPts val="1050"/>
              </a:lnSpc>
              <a:spcBef>
                <a:spcPts val="0"/>
              </a:spcBef>
              <a:spcAft>
                <a:spcPts val="300"/>
              </a:spcAft>
              <a:buSzPct val="80000"/>
              <a:buFont typeface="Arial" panose="020B0604020202020204" pitchFamily="34" charset="0"/>
              <a:buChar char="•"/>
              <a:defRPr sz="800" kern="1200" spc="37" baseline="0">
                <a:solidFill>
                  <a:schemeClr val="accent6">
                    <a:lumMod val="50000"/>
                  </a:schemeClr>
                </a:solidFill>
                <a:latin typeface="Poppins" pitchFamily="2" charset="77"/>
                <a:ea typeface="+mn-ea"/>
                <a:cs typeface="+mn-cs"/>
              </a:defRPr>
            </a:lvl5pPr>
            <a:lvl6pPr marL="1885447" indent="-171404" algn="l" defTabSz="685617"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8256" indent="-171404" algn="l" defTabSz="685617"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71064" indent="-171404" algn="l" defTabSz="685617"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3873" indent="-171404" algn="l" defTabSz="685617"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a:lstStyle>
          <a:p>
            <a:pPr>
              <a:lnSpc>
                <a:spcPct val="100000"/>
              </a:lnSpc>
              <a:spcAft>
                <a:spcPts val="900"/>
              </a:spcAft>
            </a:pPr>
            <a:r>
              <a:rPr lang="en-US" sz="1600" dirty="0">
                <a:solidFill>
                  <a:schemeClr val="bg2"/>
                </a:solidFill>
              </a:rPr>
              <a:t>Many health impacts with highly elevated fine particle pollution events (PM</a:t>
            </a:r>
            <a:r>
              <a:rPr lang="en-US" sz="1600" baseline="-25000" dirty="0">
                <a:solidFill>
                  <a:schemeClr val="bg2"/>
                </a:solidFill>
              </a:rPr>
              <a:t>2.5</a:t>
            </a:r>
            <a:r>
              <a:rPr lang="en-US" sz="1600" dirty="0">
                <a:solidFill>
                  <a:schemeClr val="bg2"/>
                </a:solidFill>
              </a:rPr>
              <a:t>):</a:t>
            </a:r>
          </a:p>
          <a:p>
            <a:pPr marL="285750" indent="-285750">
              <a:lnSpc>
                <a:spcPct val="100000"/>
              </a:lnSpc>
              <a:spcAft>
                <a:spcPts val="900"/>
              </a:spcAft>
              <a:buFont typeface="Arial" panose="020B0604020202020204" pitchFamily="34" charset="0"/>
              <a:buChar char="•"/>
            </a:pPr>
            <a:r>
              <a:rPr lang="en-US" sz="1600" dirty="0"/>
              <a:t>Trouble breathing, respiratory irritation, asthma attack</a:t>
            </a:r>
            <a:endParaRPr lang="en-US" sz="1600" baseline="30000" dirty="0"/>
          </a:p>
          <a:p>
            <a:pPr marL="285750" indent="-285750">
              <a:lnSpc>
                <a:spcPct val="100000"/>
              </a:lnSpc>
              <a:spcAft>
                <a:spcPts val="900"/>
              </a:spcAft>
              <a:buFont typeface="Arial" panose="020B0604020202020204" pitchFamily="34" charset="0"/>
              <a:buChar char="•"/>
            </a:pPr>
            <a:r>
              <a:rPr lang="en-US" sz="1600" dirty="0"/>
              <a:t>Chest pain, heart attack, stroke</a:t>
            </a:r>
            <a:endParaRPr lang="en-US" sz="1600" baseline="30000" dirty="0"/>
          </a:p>
          <a:p>
            <a:pPr marL="285750" indent="-285750">
              <a:lnSpc>
                <a:spcPct val="100000"/>
              </a:lnSpc>
              <a:spcAft>
                <a:spcPts val="900"/>
              </a:spcAft>
              <a:buFont typeface="Arial" panose="020B0604020202020204" pitchFamily="34" charset="0"/>
              <a:buChar char="•"/>
            </a:pPr>
            <a:r>
              <a:rPr lang="en-US" sz="1600" dirty="0"/>
              <a:t>Increased risk of premature death</a:t>
            </a:r>
            <a:endParaRPr lang="en-US" sz="1600" baseline="30000" dirty="0"/>
          </a:p>
          <a:p>
            <a:pPr marL="285750" indent="-285750">
              <a:lnSpc>
                <a:spcPct val="100000"/>
              </a:lnSpc>
              <a:spcAft>
                <a:spcPts val="900"/>
              </a:spcAft>
              <a:buFont typeface="Arial" panose="020B0604020202020204" pitchFamily="34" charset="0"/>
              <a:buChar char="•"/>
            </a:pPr>
            <a:r>
              <a:rPr lang="en-US" sz="1600" dirty="0"/>
              <a:t>Impacts greater for sensitive groups</a:t>
            </a:r>
            <a:endParaRPr lang="en-US" sz="1600" baseline="30000" dirty="0"/>
          </a:p>
          <a:p>
            <a:pPr>
              <a:lnSpc>
                <a:spcPct val="100000"/>
              </a:lnSpc>
              <a:spcAft>
                <a:spcPts val="900"/>
              </a:spcAft>
            </a:pPr>
            <a:endParaRPr lang="en-US" sz="1600" baseline="30000" dirty="0"/>
          </a:p>
        </p:txBody>
      </p:sp>
      <p:sp>
        <p:nvSpPr>
          <p:cNvPr id="4" name="Rectangle 3">
            <a:extLst>
              <a:ext uri="{FF2B5EF4-FFF2-40B4-BE49-F238E27FC236}">
                <a16:creationId xmlns:a16="http://schemas.microsoft.com/office/drawing/2014/main" id="{D91DFB75-1E15-0EC4-7CAB-284439EB2177}"/>
              </a:ext>
            </a:extLst>
          </p:cNvPr>
          <p:cNvSpPr/>
          <p:nvPr/>
        </p:nvSpPr>
        <p:spPr>
          <a:xfrm>
            <a:off x="4292507" y="4519203"/>
            <a:ext cx="3619693" cy="425758"/>
          </a:xfrm>
          <a:prstGeom prst="rect">
            <a:avLst/>
          </a:prstGeom>
          <a:noFill/>
          <a:ln>
            <a:noFill/>
          </a:ln>
        </p:spPr>
        <p:txBody>
          <a:bodyPr wrap="square">
            <a:spAutoFit/>
          </a:bodyPr>
          <a:lstStyle/>
          <a:p>
            <a:pPr marL="117475" indent="-117475">
              <a:spcAft>
                <a:spcPts val="200"/>
              </a:spcAft>
              <a:buAutoNum type="arabicPeriod"/>
            </a:pPr>
            <a:r>
              <a:rPr lang="en-US" sz="500" dirty="0">
                <a:latin typeface="Poppins" panose="00000500000000000000" pitchFamily="2" charset="0"/>
                <a:cs typeface="Poppins" panose="00000500000000000000" pitchFamily="2" charset="0"/>
                <a:hlinkClick r:id="rId3"/>
              </a:rPr>
              <a:t>https://www.epa.gov/isa/integrated-science-assessment-isa-particulate-matter</a:t>
            </a:r>
            <a:endParaRPr lang="en-US" sz="500" dirty="0">
              <a:latin typeface="Poppins" panose="00000500000000000000" pitchFamily="2" charset="0"/>
              <a:cs typeface="Poppins" panose="00000500000000000000" pitchFamily="2" charset="0"/>
            </a:endParaRPr>
          </a:p>
          <a:p>
            <a:pPr marL="114300" indent="-114300">
              <a:spcAft>
                <a:spcPts val="200"/>
              </a:spcAft>
              <a:buAutoNum type="arabicPeriod"/>
            </a:pPr>
            <a:r>
              <a:rPr lang="en-US" sz="500" dirty="0">
                <a:latin typeface="Poppins" panose="00000500000000000000" pitchFamily="2" charset="0"/>
                <a:cs typeface="Poppins" panose="00000500000000000000" pitchFamily="2" charset="0"/>
                <a:hlinkClick r:id="rId4"/>
              </a:rPr>
              <a:t>https://ehjournal.biomedcentral.com/articles/10.1186/s12940-020-0559-2??utm_source=other_website&amp;utm_medium=cpm&amp;utm_content=leaderboard&amp;utm_campaign=BSCN_2_DD_X-molfeed_MLS</a:t>
            </a:r>
            <a:endParaRPr lang="en-US" sz="500" dirty="0">
              <a:latin typeface="Poppins" panose="00000500000000000000" pitchFamily="2" charset="0"/>
              <a:cs typeface="Poppins" panose="00000500000000000000" pitchFamily="2" charset="0"/>
            </a:endParaRPr>
          </a:p>
        </p:txBody>
      </p:sp>
      <p:pic>
        <p:nvPicPr>
          <p:cNvPr id="6" name="Picture 5">
            <a:extLst>
              <a:ext uri="{FF2B5EF4-FFF2-40B4-BE49-F238E27FC236}">
                <a16:creationId xmlns:a16="http://schemas.microsoft.com/office/drawing/2014/main" id="{67ACB5FA-0F6B-1E8B-AC7D-1E7A166AE95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02354" y="539545"/>
            <a:ext cx="1387244" cy="1843750"/>
          </a:xfrm>
          <a:prstGeom prst="rect">
            <a:avLst/>
          </a:prstGeom>
        </p:spPr>
      </p:pic>
      <p:sp>
        <p:nvSpPr>
          <p:cNvPr id="7" name="Rectangle 6"/>
          <p:cNvSpPr/>
          <p:nvPr/>
        </p:nvSpPr>
        <p:spPr>
          <a:xfrm>
            <a:off x="6151588" y="2402473"/>
            <a:ext cx="1364476" cy="169277"/>
          </a:xfrm>
          <a:prstGeom prst="rect">
            <a:avLst/>
          </a:prstGeom>
        </p:spPr>
        <p:txBody>
          <a:bodyPr wrap="none">
            <a:spAutoFit/>
          </a:bodyPr>
          <a:lstStyle/>
          <a:p>
            <a:r>
              <a:rPr lang="en-US" sz="500" dirty="0">
                <a:hlinkClick r:id="rId6"/>
              </a:rPr>
              <a:t>https://unsplash.com/photos/NMZdj2Zu36M</a:t>
            </a:r>
            <a:endParaRPr lang="en-US" sz="500" dirty="0"/>
          </a:p>
        </p:txBody>
      </p:sp>
      <p:sp>
        <p:nvSpPr>
          <p:cNvPr id="8" name="TextBox 7">
            <a:extLst>
              <a:ext uri="{FF2B5EF4-FFF2-40B4-BE49-F238E27FC236}">
                <a16:creationId xmlns:a16="http://schemas.microsoft.com/office/drawing/2014/main" id="{E71A4FD1-9037-ABD9-EDF2-22F2C9366DA0}"/>
              </a:ext>
            </a:extLst>
          </p:cNvPr>
          <p:cNvSpPr txBox="1"/>
          <p:nvPr/>
        </p:nvSpPr>
        <p:spPr>
          <a:xfrm>
            <a:off x="200944" y="2820303"/>
            <a:ext cx="8505106" cy="1554272"/>
          </a:xfrm>
          <a:prstGeom prst="rect">
            <a:avLst/>
          </a:prstGeom>
          <a:noFill/>
        </p:spPr>
        <p:txBody>
          <a:bodyPr wrap="square">
            <a:spAutoFit/>
          </a:bodyPr>
          <a:lstStyle/>
          <a:p>
            <a:pPr>
              <a:lnSpc>
                <a:spcPct val="100000"/>
              </a:lnSpc>
              <a:spcAft>
                <a:spcPts val="900"/>
              </a:spcAft>
            </a:pPr>
            <a:r>
              <a:rPr lang="en-US" sz="1600" dirty="0">
                <a:solidFill>
                  <a:schemeClr val="bg2"/>
                </a:solidFill>
                <a:latin typeface="Poppins" panose="00000500000000000000" pitchFamily="2" charset="0"/>
                <a:cs typeface="Poppins" panose="00000500000000000000" pitchFamily="2" charset="0"/>
              </a:rPr>
              <a:t>The majority of health impacts for PM</a:t>
            </a:r>
            <a:r>
              <a:rPr lang="en-US" sz="1600" baseline="-25000" dirty="0">
                <a:solidFill>
                  <a:schemeClr val="bg2"/>
                </a:solidFill>
                <a:latin typeface="Poppins" panose="00000500000000000000" pitchFamily="2" charset="0"/>
                <a:cs typeface="Poppins" panose="00000500000000000000" pitchFamily="2" charset="0"/>
              </a:rPr>
              <a:t>2.5</a:t>
            </a:r>
            <a:r>
              <a:rPr lang="en-US" sz="1600" dirty="0">
                <a:solidFill>
                  <a:schemeClr val="bg2"/>
                </a:solidFill>
                <a:latin typeface="Poppins" panose="00000500000000000000" pitchFamily="2" charset="0"/>
                <a:cs typeface="Poppins" panose="00000500000000000000" pitchFamily="2" charset="0"/>
              </a:rPr>
              <a:t> come from chronic (annual) exposure.</a:t>
            </a:r>
          </a:p>
          <a:p>
            <a:pPr marL="285750" indent="-285750">
              <a:lnSpc>
                <a:spcPct val="100000"/>
              </a:lnSpc>
              <a:spcAft>
                <a:spcPts val="900"/>
              </a:spcAft>
              <a:buFont typeface="Arial" panose="020B0604020202020204" pitchFamily="34" charset="0"/>
              <a:buChar char="•"/>
            </a:pPr>
            <a:r>
              <a:rPr lang="en-US" sz="1600" dirty="0">
                <a:latin typeface="Poppins" panose="00000500000000000000" pitchFamily="2" charset="0"/>
                <a:cs typeface="Poppins" panose="00000500000000000000" pitchFamily="2" charset="0"/>
              </a:rPr>
              <a:t>Overall, PM</a:t>
            </a:r>
            <a:r>
              <a:rPr lang="en-US" sz="1600" baseline="-25000" dirty="0">
                <a:latin typeface="Poppins" panose="00000500000000000000" pitchFamily="2" charset="0"/>
                <a:cs typeface="Poppins" panose="00000500000000000000" pitchFamily="2" charset="0"/>
              </a:rPr>
              <a:t>2.5</a:t>
            </a:r>
            <a:r>
              <a:rPr lang="en-US" sz="1600" dirty="0">
                <a:latin typeface="Poppins" panose="00000500000000000000" pitchFamily="2" charset="0"/>
                <a:cs typeface="Poppins" panose="00000500000000000000" pitchFamily="2" charset="0"/>
              </a:rPr>
              <a:t> levels are improving over time in our region but wildfire smoke is reducing our gains</a:t>
            </a:r>
          </a:p>
          <a:p>
            <a:pPr marL="285750" indent="-285750">
              <a:lnSpc>
                <a:spcPct val="100000"/>
              </a:lnSpc>
              <a:spcAft>
                <a:spcPts val="900"/>
              </a:spcAft>
              <a:buFont typeface="Arial" panose="020B0604020202020204" pitchFamily="34" charset="0"/>
              <a:buChar char="•"/>
            </a:pPr>
            <a:r>
              <a:rPr lang="en-US" sz="1600" dirty="0">
                <a:latin typeface="Poppins" panose="00000500000000000000" pitchFamily="2" charset="0"/>
                <a:cs typeface="Poppins" panose="00000500000000000000" pitchFamily="2" charset="0"/>
              </a:rPr>
              <a:t>As wildfire smoke events lengthen, can begin to impact annual averages (and associated health impacts)</a:t>
            </a:r>
          </a:p>
        </p:txBody>
      </p:sp>
    </p:spTree>
    <p:extLst>
      <p:ext uri="{BB962C8B-B14F-4D97-AF65-F5344CB8AC3E}">
        <p14:creationId xmlns:p14="http://schemas.microsoft.com/office/powerpoint/2010/main" val="3320448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5CDED-4BD4-FA0B-1085-ED5A3857977C}"/>
              </a:ext>
            </a:extLst>
          </p:cNvPr>
          <p:cNvSpPr>
            <a:spLocks noGrp="1"/>
          </p:cNvSpPr>
          <p:nvPr>
            <p:ph type="title"/>
          </p:nvPr>
        </p:nvSpPr>
        <p:spPr>
          <a:xfrm>
            <a:off x="110783" y="62329"/>
            <a:ext cx="8904629" cy="662827"/>
          </a:xfrm>
        </p:spPr>
        <p:txBody>
          <a:bodyPr>
            <a:normAutofit fontScale="90000"/>
          </a:bodyPr>
          <a:lstStyle/>
          <a:p>
            <a:r>
              <a:rPr lang="en-US" dirty="0">
                <a:solidFill>
                  <a:schemeClr val="bg2"/>
                </a:solidFill>
                <a:latin typeface="Poppins SemiBold" panose="00000700000000000000" pitchFamily="2" charset="0"/>
                <a:cs typeface="Poppins SemiBold" panose="00000700000000000000" pitchFamily="2" charset="0"/>
              </a:rPr>
              <a:t>Study of past WA State wildfire smoke shows health</a:t>
            </a:r>
            <a:br>
              <a:rPr lang="en-US" dirty="0">
                <a:solidFill>
                  <a:schemeClr val="bg2"/>
                </a:solidFill>
                <a:latin typeface="Poppins SemiBold" panose="00000700000000000000" pitchFamily="2" charset="0"/>
                <a:cs typeface="Poppins SemiBold" panose="00000700000000000000" pitchFamily="2" charset="0"/>
              </a:rPr>
            </a:br>
            <a:r>
              <a:rPr lang="en-US" dirty="0">
                <a:solidFill>
                  <a:schemeClr val="bg2"/>
                </a:solidFill>
                <a:latin typeface="Poppins SemiBold" panose="00000700000000000000" pitchFamily="2" charset="0"/>
                <a:cs typeface="Poppins SemiBold" panose="00000700000000000000" pitchFamily="2" charset="0"/>
              </a:rPr>
              <a:t>impacts</a:t>
            </a:r>
          </a:p>
        </p:txBody>
      </p:sp>
      <p:sp>
        <p:nvSpPr>
          <p:cNvPr id="18" name="TextBox 17">
            <a:extLst>
              <a:ext uri="{FF2B5EF4-FFF2-40B4-BE49-F238E27FC236}">
                <a16:creationId xmlns:a16="http://schemas.microsoft.com/office/drawing/2014/main" id="{D6C0D94C-F004-EBE5-FFD7-0E3D78D05A8C}"/>
              </a:ext>
            </a:extLst>
          </p:cNvPr>
          <p:cNvSpPr txBox="1"/>
          <p:nvPr/>
        </p:nvSpPr>
        <p:spPr>
          <a:xfrm>
            <a:off x="110783" y="4036105"/>
            <a:ext cx="8229600" cy="307777"/>
          </a:xfrm>
          <a:prstGeom prst="rect">
            <a:avLst/>
          </a:prstGeom>
          <a:noFill/>
        </p:spPr>
        <p:txBody>
          <a:bodyPr wrap="square" rtlCol="0">
            <a:spAutoFit/>
          </a:bodyPr>
          <a:lstStyle/>
          <a:p>
            <a:r>
              <a:rPr lang="en-US" sz="1400" dirty="0">
                <a:solidFill>
                  <a:schemeClr val="bg2"/>
                </a:solidFill>
                <a:latin typeface="Poppins" panose="00000500000000000000" pitchFamily="2" charset="0"/>
                <a:cs typeface="Poppins" panose="00000500000000000000" pitchFamily="2" charset="0"/>
              </a:rPr>
              <a:t>Reminder – Majority of health impacts driven by chronic (annual average) PM</a:t>
            </a:r>
            <a:r>
              <a:rPr lang="en-US" sz="1400" baseline="-25000" dirty="0">
                <a:solidFill>
                  <a:schemeClr val="bg2"/>
                </a:solidFill>
                <a:latin typeface="Poppins" panose="00000500000000000000" pitchFamily="2" charset="0"/>
                <a:cs typeface="Poppins" panose="00000500000000000000" pitchFamily="2" charset="0"/>
              </a:rPr>
              <a:t>2.5</a:t>
            </a:r>
            <a:r>
              <a:rPr lang="en-US" sz="1400" dirty="0">
                <a:solidFill>
                  <a:schemeClr val="bg2"/>
                </a:solidFill>
                <a:latin typeface="Poppins" panose="00000500000000000000" pitchFamily="2" charset="0"/>
                <a:cs typeface="Poppins" panose="00000500000000000000" pitchFamily="2" charset="0"/>
              </a:rPr>
              <a:t> exposure</a:t>
            </a:r>
          </a:p>
        </p:txBody>
      </p:sp>
      <p:sp>
        <p:nvSpPr>
          <p:cNvPr id="4" name="TextBox 3">
            <a:extLst>
              <a:ext uri="{FF2B5EF4-FFF2-40B4-BE49-F238E27FC236}">
                <a16:creationId xmlns:a16="http://schemas.microsoft.com/office/drawing/2014/main" id="{28C6FB7D-59DF-3CEA-D398-1D5D13ECAB55}"/>
              </a:ext>
            </a:extLst>
          </p:cNvPr>
          <p:cNvSpPr txBox="1"/>
          <p:nvPr/>
        </p:nvSpPr>
        <p:spPr>
          <a:xfrm>
            <a:off x="3933658" y="4568210"/>
            <a:ext cx="4614862" cy="512961"/>
          </a:xfrm>
          <a:prstGeom prst="rect">
            <a:avLst/>
          </a:prstGeom>
          <a:noFill/>
        </p:spPr>
        <p:txBody>
          <a:bodyPr wrap="square">
            <a:spAutoFit/>
          </a:bodyPr>
          <a:lstStyle/>
          <a:p>
            <a:pPr>
              <a:spcAft>
                <a:spcPts val="200"/>
              </a:spcAft>
            </a:pPr>
            <a:r>
              <a:rPr lang="en-US" sz="600" dirty="0">
                <a:solidFill>
                  <a:schemeClr val="accent2"/>
                </a:solidFill>
                <a:hlinkClick r:id="rId3">
                  <a:extLst>
                    <a:ext uri="{A12FA001-AC4F-418D-AE19-62706E023703}">
                      <ahyp:hlinkClr xmlns:ahyp="http://schemas.microsoft.com/office/drawing/2018/hyperlinkcolor" val="tx"/>
                    </a:ext>
                  </a:extLst>
                </a:hlinkClick>
              </a:rPr>
              <a:t>https://iopscience.iop.org/article/10.1088/2752-5309/acd3a1</a:t>
            </a:r>
          </a:p>
          <a:p>
            <a:pPr>
              <a:spcAft>
                <a:spcPts val="200"/>
              </a:spcAft>
            </a:pPr>
            <a:r>
              <a:rPr lang="en-US" sz="600" dirty="0">
                <a:solidFill>
                  <a:schemeClr val="accent2"/>
                </a:solidFill>
                <a:hlinkClick r:id="rId3">
                  <a:extLst>
                    <a:ext uri="{A12FA001-AC4F-418D-AE19-62706E023703}">
                      <ahyp:hlinkClr xmlns:ahyp="http://schemas.microsoft.com/office/drawing/2018/hyperlinkcolor" val="tx"/>
                    </a:ext>
                  </a:extLst>
                </a:hlinkClick>
              </a:rPr>
              <a:t>https://ehjournal.biomedcentral.com/articles/10.1186/s12940-020-0559-2??utm_source=other_website&amp;utm_medium=cpm&amp;utm_content=leaderboard&amp;utm_campaign=BSCN_2_DD_X-molfeed_MLS</a:t>
            </a:r>
            <a:endParaRPr lang="en-US" sz="600" dirty="0">
              <a:solidFill>
                <a:schemeClr val="accent2"/>
              </a:solidFill>
            </a:endParaRPr>
          </a:p>
          <a:p>
            <a:pPr>
              <a:spcAft>
                <a:spcPts val="200"/>
              </a:spcAft>
            </a:pPr>
            <a:r>
              <a:rPr lang="en-US" sz="600" dirty="0">
                <a:solidFill>
                  <a:schemeClr val="accent2"/>
                </a:solidFill>
              </a:rPr>
              <a:t>https://agupubs.onlinelibrary.wiley.com/doi/full/10.1029/2020GH000359</a:t>
            </a:r>
          </a:p>
        </p:txBody>
      </p:sp>
      <p:pic>
        <p:nvPicPr>
          <p:cNvPr id="6" name="Picture 5">
            <a:extLst>
              <a:ext uri="{FF2B5EF4-FFF2-40B4-BE49-F238E27FC236}">
                <a16:creationId xmlns:a16="http://schemas.microsoft.com/office/drawing/2014/main" id="{D6B86EB4-7705-5ADF-04F1-CDFB19D66E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41423" y="776484"/>
            <a:ext cx="3478795" cy="3208523"/>
          </a:xfrm>
          <a:prstGeom prst="rect">
            <a:avLst/>
          </a:prstGeom>
          <a:ln>
            <a:solidFill>
              <a:schemeClr val="tx1"/>
            </a:solidFill>
          </a:ln>
        </p:spPr>
      </p:pic>
      <p:pic>
        <p:nvPicPr>
          <p:cNvPr id="5" name="Picture 4">
            <a:extLst>
              <a:ext uri="{FF2B5EF4-FFF2-40B4-BE49-F238E27FC236}">
                <a16:creationId xmlns:a16="http://schemas.microsoft.com/office/drawing/2014/main" id="{8CFEE066-00B8-FDD1-A203-52E2C6555E18}"/>
              </a:ext>
            </a:extLst>
          </p:cNvPr>
          <p:cNvPicPr>
            <a:picLocks noChangeAspect="1"/>
          </p:cNvPicPr>
          <p:nvPr/>
        </p:nvPicPr>
        <p:blipFill>
          <a:blip r:embed="rId5"/>
          <a:stretch>
            <a:fillRect/>
          </a:stretch>
        </p:blipFill>
        <p:spPr>
          <a:xfrm>
            <a:off x="204527" y="776408"/>
            <a:ext cx="2537520" cy="3208445"/>
          </a:xfrm>
          <a:prstGeom prst="rect">
            <a:avLst/>
          </a:prstGeom>
          <a:ln>
            <a:solidFill>
              <a:schemeClr val="tx1"/>
            </a:solidFill>
          </a:ln>
        </p:spPr>
      </p:pic>
      <p:pic>
        <p:nvPicPr>
          <p:cNvPr id="9" name="Picture 8">
            <a:extLst>
              <a:ext uri="{FF2B5EF4-FFF2-40B4-BE49-F238E27FC236}">
                <a16:creationId xmlns:a16="http://schemas.microsoft.com/office/drawing/2014/main" id="{749551E5-3CFB-8A7F-E917-F112F899032B}"/>
              </a:ext>
            </a:extLst>
          </p:cNvPr>
          <p:cNvPicPr>
            <a:picLocks noChangeAspect="1"/>
          </p:cNvPicPr>
          <p:nvPr/>
        </p:nvPicPr>
        <p:blipFill>
          <a:blip r:embed="rId6"/>
          <a:stretch>
            <a:fillRect/>
          </a:stretch>
        </p:blipFill>
        <p:spPr>
          <a:xfrm>
            <a:off x="6419595" y="776562"/>
            <a:ext cx="2595817" cy="3208445"/>
          </a:xfrm>
          <a:prstGeom prst="rect">
            <a:avLst/>
          </a:prstGeom>
          <a:ln>
            <a:solidFill>
              <a:schemeClr val="tx1"/>
            </a:solidFill>
          </a:ln>
        </p:spPr>
      </p:pic>
    </p:spTree>
    <p:extLst>
      <p:ext uri="{BB962C8B-B14F-4D97-AF65-F5344CB8AC3E}">
        <p14:creationId xmlns:p14="http://schemas.microsoft.com/office/powerpoint/2010/main" val="526068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p:txBody>
          <a:bodyPr/>
          <a:lstStyle/>
          <a:p>
            <a:r>
              <a:rPr lang="en-US" dirty="0">
                <a:solidFill>
                  <a:schemeClr val="bg2"/>
                </a:solidFill>
              </a:rPr>
              <a:t>Future of Wildfire Smoke</a:t>
            </a:r>
          </a:p>
        </p:txBody>
      </p:sp>
      <p:pic>
        <p:nvPicPr>
          <p:cNvPr id="2" name="Picture 1">
            <a:extLst>
              <a:ext uri="{FF2B5EF4-FFF2-40B4-BE49-F238E27FC236}">
                <a16:creationId xmlns:a16="http://schemas.microsoft.com/office/drawing/2014/main" id="{0523B7F3-C598-C7EE-6EF6-B3CA6C0F55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96475" y="1356210"/>
            <a:ext cx="4634373" cy="2950381"/>
          </a:xfrm>
          <a:prstGeom prst="rect">
            <a:avLst/>
          </a:prstGeom>
        </p:spPr>
      </p:pic>
      <p:sp>
        <p:nvSpPr>
          <p:cNvPr id="5" name="TextBox 4">
            <a:extLst>
              <a:ext uri="{FF2B5EF4-FFF2-40B4-BE49-F238E27FC236}">
                <a16:creationId xmlns:a16="http://schemas.microsoft.com/office/drawing/2014/main" id="{7F4A1483-D4E3-4A62-B10A-F5841A2F2730}"/>
              </a:ext>
            </a:extLst>
          </p:cNvPr>
          <p:cNvSpPr txBox="1"/>
          <p:nvPr/>
        </p:nvSpPr>
        <p:spPr>
          <a:xfrm>
            <a:off x="1522715" y="788783"/>
            <a:ext cx="5833721" cy="615553"/>
          </a:xfrm>
          <a:prstGeom prst="rect">
            <a:avLst/>
          </a:prstGeom>
          <a:noFill/>
        </p:spPr>
        <p:txBody>
          <a:bodyPr wrap="square">
            <a:spAutoFit/>
          </a:bodyPr>
          <a:lstStyle/>
          <a:p>
            <a:r>
              <a:rPr lang="en-US" sz="1000" dirty="0">
                <a:latin typeface="Poppins" panose="00000500000000000000" pitchFamily="2" charset="0"/>
                <a:cs typeface="Poppins" panose="00000500000000000000" pitchFamily="2" charset="0"/>
              </a:rPr>
              <a:t>“The number of days with conditions associated with Very Large Fires more than doubles in many </a:t>
            </a:r>
            <a:r>
              <a:rPr lang="en-US" sz="1000" dirty="0" err="1">
                <a:latin typeface="Poppins" panose="00000500000000000000" pitchFamily="2" charset="0"/>
                <a:cs typeface="Poppins" panose="00000500000000000000" pitchFamily="2" charset="0"/>
              </a:rPr>
              <a:t>ecosections</a:t>
            </a:r>
            <a:r>
              <a:rPr lang="en-US" sz="1000" dirty="0">
                <a:latin typeface="Poppins" panose="00000500000000000000" pitchFamily="2" charset="0"/>
                <a:cs typeface="Poppins" panose="00000500000000000000" pitchFamily="2" charset="0"/>
              </a:rPr>
              <a:t>, with more than a fourfold increase for parts of the Northwest.”</a:t>
            </a:r>
          </a:p>
          <a:p>
            <a:endParaRPr lang="en-US" dirty="0">
              <a:latin typeface="Poppins" panose="00000500000000000000" pitchFamily="2" charset="0"/>
              <a:cs typeface="Poppins" panose="00000500000000000000" pitchFamily="2" charset="0"/>
            </a:endParaRPr>
          </a:p>
          <a:p>
            <a:r>
              <a:rPr lang="en-US" i="1" dirty="0">
                <a:latin typeface="Poppins" panose="00000500000000000000" pitchFamily="2" charset="0"/>
                <a:cs typeface="Poppins" panose="00000500000000000000" pitchFamily="2" charset="0"/>
              </a:rPr>
              <a:t>5</a:t>
            </a:r>
            <a:r>
              <a:rPr lang="en-US" i="1" baseline="30000" dirty="0">
                <a:latin typeface="Poppins" panose="00000500000000000000" pitchFamily="2" charset="0"/>
                <a:cs typeface="Poppins" panose="00000500000000000000" pitchFamily="2" charset="0"/>
              </a:rPr>
              <a:t>th</a:t>
            </a:r>
            <a:r>
              <a:rPr lang="en-US" i="1" dirty="0">
                <a:latin typeface="Poppins" panose="00000500000000000000" pitchFamily="2" charset="0"/>
                <a:cs typeface="Poppins" panose="00000500000000000000" pitchFamily="2" charset="0"/>
              </a:rPr>
              <a:t> National Climate Assessment, 2023, </a:t>
            </a:r>
            <a:r>
              <a:rPr lang="en-US" i="1" dirty="0">
                <a:latin typeface="Poppins" panose="00000500000000000000" pitchFamily="2" charset="0"/>
                <a:cs typeface="Poppins" panose="00000500000000000000" pitchFamily="2" charset="0"/>
                <a:hlinkClick r:id="rId3"/>
              </a:rPr>
              <a:t>https://nca2023.globalchange.gov/chapter/7/#key-message-1</a:t>
            </a:r>
            <a:endParaRPr lang="en-US" i="1"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686006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1539040" y="1737159"/>
            <a:ext cx="6413834" cy="626116"/>
          </a:xfrm>
        </p:spPr>
        <p:txBody>
          <a:bodyPr>
            <a:normAutofit fontScale="90000"/>
          </a:bodyPr>
          <a:lstStyle/>
          <a:p>
            <a:r>
              <a:rPr lang="en-US" sz="4400" dirty="0">
                <a:solidFill>
                  <a:schemeClr val="bg2"/>
                </a:solidFill>
              </a:rPr>
              <a:t>Our forecasting tools</a:t>
            </a:r>
            <a:br>
              <a:rPr lang="en-US" sz="4400" dirty="0">
                <a:solidFill>
                  <a:schemeClr val="bg2"/>
                </a:solidFill>
              </a:rPr>
            </a:br>
            <a:endParaRPr lang="en-US" sz="4400" dirty="0">
              <a:solidFill>
                <a:schemeClr val="bg2"/>
              </a:solidFill>
            </a:endParaRPr>
          </a:p>
        </p:txBody>
      </p:sp>
    </p:spTree>
    <p:extLst>
      <p:ext uri="{BB962C8B-B14F-4D97-AF65-F5344CB8AC3E}">
        <p14:creationId xmlns:p14="http://schemas.microsoft.com/office/powerpoint/2010/main" val="4002912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pic>
        <p:nvPicPr>
          <p:cNvPr id="11" name="Picture 3"/>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3562481" y="1600200"/>
            <a:ext cx="5587471" cy="4622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50887"/>
            <a:ext cx="7076154" cy="5969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9145" t="49423" r="388" b="9223"/>
          <a:stretch/>
        </p:blipFill>
        <p:spPr bwMode="auto">
          <a:xfrm>
            <a:off x="0" y="3540248"/>
            <a:ext cx="3272710" cy="2681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val 13"/>
          <p:cNvSpPr/>
          <p:nvPr/>
        </p:nvSpPr>
        <p:spPr>
          <a:xfrm>
            <a:off x="3987587" y="3777701"/>
            <a:ext cx="723806" cy="685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4281" tIns="17140" rIns="34281" bIns="17140" rtlCol="0" anchor="ctr"/>
          <a:lstStyle/>
          <a:p>
            <a:pPr algn="ctr" defTabSz="914167"/>
            <a:endParaRPr lang="en-US" sz="1800">
              <a:solidFill>
                <a:prstClr val="white"/>
              </a:solidFill>
              <a:latin typeface="Calibri"/>
            </a:endParaRPr>
          </a:p>
        </p:txBody>
      </p:sp>
      <p:sp>
        <p:nvSpPr>
          <p:cNvPr id="15" name="Oval 14"/>
          <p:cNvSpPr/>
          <p:nvPr/>
        </p:nvSpPr>
        <p:spPr>
          <a:xfrm>
            <a:off x="8152933" y="3352800"/>
            <a:ext cx="723806" cy="6858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4281" tIns="17140" rIns="34281" bIns="17140" rtlCol="0" anchor="ctr"/>
          <a:lstStyle/>
          <a:p>
            <a:pPr algn="ctr" defTabSz="914167"/>
            <a:endParaRPr lang="en-US" sz="1800">
              <a:solidFill>
                <a:prstClr val="white"/>
              </a:solidFill>
              <a:latin typeface="Calibri"/>
            </a:endParaRPr>
          </a:p>
        </p:txBody>
      </p:sp>
      <p:sp>
        <p:nvSpPr>
          <p:cNvPr id="16" name="Oval 15"/>
          <p:cNvSpPr/>
          <p:nvPr/>
        </p:nvSpPr>
        <p:spPr>
          <a:xfrm>
            <a:off x="152975" y="3885620"/>
            <a:ext cx="523807" cy="469961"/>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4281" tIns="17140" rIns="34281" bIns="17140" rtlCol="0" anchor="ctr"/>
          <a:lstStyle/>
          <a:p>
            <a:pPr algn="ctr" defTabSz="914167"/>
            <a:endParaRPr lang="en-US" sz="1800">
              <a:solidFill>
                <a:prstClr val="white"/>
              </a:solidFill>
              <a:latin typeface="Calibri"/>
            </a:endParaRPr>
          </a:p>
        </p:txBody>
      </p:sp>
      <p:sp>
        <p:nvSpPr>
          <p:cNvPr id="9" name="Title 2"/>
          <p:cNvSpPr>
            <a:spLocks noGrp="1"/>
          </p:cNvSpPr>
          <p:nvPr>
            <p:ph type="title"/>
          </p:nvPr>
        </p:nvSpPr>
        <p:spPr>
          <a:xfrm>
            <a:off x="2409511" y="101539"/>
            <a:ext cx="6341038" cy="511114"/>
          </a:xfrm>
        </p:spPr>
        <p:txBody>
          <a:bodyPr lIns="34281" tIns="17140" rIns="34281" bIns="17140">
            <a:normAutofit/>
          </a:bodyPr>
          <a:lstStyle/>
          <a:p>
            <a:r>
              <a:rPr lang="en-US" sz="2500" dirty="0">
                <a:solidFill>
                  <a:schemeClr val="bg2"/>
                </a:solidFill>
                <a:latin typeface="Poppins SemiBold" panose="00000700000000000000" pitchFamily="2" charset="0"/>
                <a:cs typeface="Poppins SemiBold" panose="00000700000000000000" pitchFamily="2" charset="0"/>
              </a:rPr>
              <a:t>Modeling wildfire smoke is hard!</a:t>
            </a:r>
          </a:p>
        </p:txBody>
      </p:sp>
    </p:spTree>
    <p:extLst>
      <p:ext uri="{BB962C8B-B14F-4D97-AF65-F5344CB8AC3E}">
        <p14:creationId xmlns:p14="http://schemas.microsoft.com/office/powerpoint/2010/main" val="2211868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p:nvPr>
        </p:nvSpPr>
        <p:spPr>
          <a:xfrm>
            <a:off x="229166" y="250031"/>
            <a:ext cx="4469431" cy="1571625"/>
          </a:xfrm>
        </p:spPr>
        <p:txBody>
          <a:bodyPr lIns="34281" tIns="17140" rIns="34281" bIns="17140">
            <a:noAutofit/>
          </a:bodyPr>
          <a:lstStyle/>
          <a:p>
            <a:r>
              <a:rPr lang="en-US" sz="2500" dirty="0">
                <a:solidFill>
                  <a:schemeClr val="bg2"/>
                </a:solidFill>
                <a:latin typeface="Poppins SemiBold"/>
              </a:rPr>
              <a:t>Satellites images help, but lack vertical information</a:t>
            </a:r>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5063238" y="326180"/>
            <a:ext cx="3570744" cy="4010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9166" y="1096056"/>
            <a:ext cx="4309759"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650756" y="1151950"/>
            <a:ext cx="792100" cy="403947"/>
          </a:xfrm>
          <a:prstGeom prst="rect">
            <a:avLst/>
          </a:prstGeom>
          <a:solidFill>
            <a:schemeClr val="tx1"/>
          </a:solidFill>
        </p:spPr>
        <p:txBody>
          <a:bodyPr wrap="square" lIns="34281" tIns="17140" rIns="34281" bIns="17140" rtlCol="0">
            <a:spAutoFit/>
          </a:bodyPr>
          <a:lstStyle/>
          <a:p>
            <a:pPr defTabSz="914167"/>
            <a:r>
              <a:rPr lang="en-US" sz="2400" b="1" dirty="0">
                <a:solidFill>
                  <a:schemeClr val="accent6"/>
                </a:solidFill>
                <a:latin typeface="Poppins"/>
              </a:rPr>
              <a:t>2017</a:t>
            </a:r>
          </a:p>
        </p:txBody>
      </p:sp>
      <p:sp>
        <p:nvSpPr>
          <p:cNvPr id="12" name="TextBox 11"/>
          <p:cNvSpPr txBox="1"/>
          <p:nvPr/>
        </p:nvSpPr>
        <p:spPr>
          <a:xfrm>
            <a:off x="6717326" y="381670"/>
            <a:ext cx="833617" cy="403947"/>
          </a:xfrm>
          <a:prstGeom prst="rect">
            <a:avLst/>
          </a:prstGeom>
          <a:solidFill>
            <a:schemeClr val="tx1"/>
          </a:solidFill>
        </p:spPr>
        <p:txBody>
          <a:bodyPr wrap="square" lIns="34281" tIns="17140" rIns="34281" bIns="17140" rtlCol="0">
            <a:spAutoFit/>
          </a:bodyPr>
          <a:lstStyle/>
          <a:p>
            <a:pPr defTabSz="914167"/>
            <a:r>
              <a:rPr lang="en-US" sz="2400" b="1" dirty="0">
                <a:solidFill>
                  <a:schemeClr val="accent6"/>
                </a:solidFill>
                <a:latin typeface="Poppins" panose="00000500000000000000" pitchFamily="2" charset="0"/>
                <a:cs typeface="Poppins" panose="00000500000000000000" pitchFamily="2" charset="0"/>
              </a:rPr>
              <a:t>2018</a:t>
            </a:r>
            <a:endParaRPr lang="en-US" sz="2000" b="1" dirty="0">
              <a:solidFill>
                <a:schemeClr val="accent6"/>
              </a:solidFill>
              <a:latin typeface="Poppins" panose="00000500000000000000" pitchFamily="2" charset="0"/>
              <a:cs typeface="Poppins" panose="00000500000000000000" pitchFamily="2" charset="0"/>
            </a:endParaRPr>
          </a:p>
        </p:txBody>
      </p:sp>
      <p:sp>
        <p:nvSpPr>
          <p:cNvPr id="3" name="Oval 2"/>
          <p:cNvSpPr/>
          <p:nvPr/>
        </p:nvSpPr>
        <p:spPr>
          <a:xfrm>
            <a:off x="6297233" y="2133600"/>
            <a:ext cx="451018" cy="452439"/>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566310" y="2203791"/>
            <a:ext cx="451018" cy="449602"/>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736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20402"/>
            <a:ext cx="8076734" cy="443073"/>
          </a:xfrm>
        </p:spPr>
        <p:txBody>
          <a:bodyPr>
            <a:normAutofit/>
          </a:bodyPr>
          <a:lstStyle/>
          <a:p>
            <a:pPr algn="ctr"/>
            <a:r>
              <a:rPr lang="en-US" dirty="0">
                <a:solidFill>
                  <a:schemeClr val="bg2"/>
                </a:solidFill>
                <a:latin typeface="Poppins SemiBold" panose="00000700000000000000" pitchFamily="2" charset="0"/>
                <a:cs typeface="Poppins SemiBold" panose="00000700000000000000" pitchFamily="2" charset="0"/>
              </a:rPr>
              <a:t>Vertical air measurement: the ceilometer</a:t>
            </a:r>
          </a:p>
        </p:txBody>
      </p:sp>
      <p:sp>
        <p:nvSpPr>
          <p:cNvPr id="6" name="Content Placeholder 2"/>
          <p:cNvSpPr>
            <a:spLocks noGrp="1"/>
          </p:cNvSpPr>
          <p:nvPr>
            <p:ph type="body" sz="quarter" idx="14"/>
          </p:nvPr>
        </p:nvSpPr>
        <p:spPr>
          <a:xfrm>
            <a:off x="5266894" y="680053"/>
            <a:ext cx="3743649" cy="3562058"/>
          </a:xfrm>
        </p:spPr>
        <p:txBody>
          <a:bodyPr>
            <a:noAutofit/>
          </a:bodyPr>
          <a:lstStyle/>
          <a:p>
            <a:r>
              <a:rPr lang="en-US" sz="1200" dirty="0">
                <a:latin typeface="Poppins" panose="00000500000000000000" pitchFamily="2" charset="0"/>
                <a:cs typeface="Poppins" panose="00000500000000000000" pitchFamily="2" charset="0"/>
              </a:rPr>
              <a:t>We are now operating 4 in our region, and Ecology hosts another</a:t>
            </a:r>
          </a:p>
          <a:p>
            <a:r>
              <a:rPr lang="en-US" sz="1200" dirty="0">
                <a:latin typeface="Poppins" panose="00000500000000000000" pitchFamily="2" charset="0"/>
                <a:cs typeface="Poppins" panose="00000500000000000000" pitchFamily="2" charset="0"/>
              </a:rPr>
              <a:t>Other regional partners (Oregon, EPA) are using them more</a:t>
            </a:r>
          </a:p>
          <a:p>
            <a:r>
              <a:rPr lang="en-US" sz="1200" dirty="0">
                <a:latin typeface="Poppins" panose="00000500000000000000" pitchFamily="2" charset="0"/>
                <a:cs typeface="Poppins" panose="00000500000000000000" pitchFamily="2" charset="0"/>
              </a:rPr>
              <a:t>We host the display and data on our website: </a:t>
            </a:r>
            <a:r>
              <a:rPr lang="en-US" sz="900" dirty="0">
                <a:latin typeface="Poppins" panose="00000500000000000000" pitchFamily="2" charset="0"/>
                <a:cs typeface="Poppins" panose="00000500000000000000" pitchFamily="2" charset="0"/>
                <a:hlinkClick r:id="rId3"/>
              </a:rPr>
              <a:t>http://apps.pscleanair.gov/Ceil/home.html</a:t>
            </a:r>
            <a:endParaRPr lang="en-US" sz="950" dirty="0">
              <a:latin typeface="Poppins" panose="00000500000000000000" pitchFamily="2" charset="0"/>
              <a:cs typeface="Poppins" panose="00000500000000000000" pitchFamily="2" charset="0"/>
            </a:endParaRPr>
          </a:p>
        </p:txBody>
      </p:sp>
      <p:grpSp>
        <p:nvGrpSpPr>
          <p:cNvPr id="61" name="Group 60"/>
          <p:cNvGrpSpPr/>
          <p:nvPr/>
        </p:nvGrpSpPr>
        <p:grpSpPr>
          <a:xfrm>
            <a:off x="1140171" y="1918351"/>
            <a:ext cx="3871908" cy="1960433"/>
            <a:chOff x="1011897" y="5383275"/>
            <a:chExt cx="10266009" cy="5227819"/>
          </a:xfrm>
        </p:grpSpPr>
        <p:grpSp>
          <p:nvGrpSpPr>
            <p:cNvPr id="46" name="Group 45"/>
            <p:cNvGrpSpPr/>
            <p:nvPr/>
          </p:nvGrpSpPr>
          <p:grpSpPr>
            <a:xfrm>
              <a:off x="1011897" y="5836639"/>
              <a:ext cx="1215683" cy="2654971"/>
              <a:chOff x="1011897" y="5836639"/>
              <a:chExt cx="1215683" cy="2654971"/>
            </a:xfrm>
          </p:grpSpPr>
          <p:sp>
            <p:nvSpPr>
              <p:cNvPr id="23" name="TextBox 22"/>
              <p:cNvSpPr txBox="1"/>
              <p:nvPr/>
            </p:nvSpPr>
            <p:spPr>
              <a:xfrm>
                <a:off x="1011897" y="5836639"/>
                <a:ext cx="1215683" cy="1231106"/>
              </a:xfrm>
              <a:prstGeom prst="rect">
                <a:avLst/>
              </a:prstGeom>
              <a:noFill/>
            </p:spPr>
            <p:txBody>
              <a:bodyPr wrap="square" rtlCol="0">
                <a:spAutoFit/>
              </a:bodyPr>
              <a:lstStyle/>
              <a:p>
                <a:r>
                  <a:rPr lang="en-US" sz="1200" b="1" dirty="0">
                    <a:solidFill>
                      <a:schemeClr val="bg1"/>
                    </a:solidFill>
                    <a:latin typeface="Poppins" panose="00000500000000000000" pitchFamily="2" charset="0"/>
                    <a:cs typeface="Poppins" panose="00000500000000000000" pitchFamily="2" charset="0"/>
                  </a:rPr>
                  <a:t>Fog</a:t>
                </a:r>
              </a:p>
            </p:txBody>
          </p:sp>
          <p:cxnSp>
            <p:nvCxnSpPr>
              <p:cNvPr id="24" name="Straight Arrow Connector 23"/>
              <p:cNvCxnSpPr/>
              <p:nvPr/>
            </p:nvCxnSpPr>
            <p:spPr>
              <a:xfrm>
                <a:off x="1619738" y="6434210"/>
                <a:ext cx="0" cy="205740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4444023" y="6515492"/>
              <a:ext cx="2275840" cy="540824"/>
            </a:xfrm>
            <a:prstGeom prst="rect">
              <a:avLst/>
            </a:prstGeom>
            <a:noFill/>
          </p:spPr>
          <p:txBody>
            <a:bodyPr wrap="square" rtlCol="0">
              <a:prstTxWarp prst="textArchDown">
                <a:avLst/>
              </a:prstTxWarp>
              <a:spAutoFit/>
            </a:bodyPr>
            <a:lstStyle/>
            <a:p>
              <a:r>
                <a:rPr lang="en-US" sz="1600" b="1" dirty="0">
                  <a:solidFill>
                    <a:schemeClr val="bg1"/>
                  </a:solidFill>
                  <a:latin typeface="Poppins" panose="00000500000000000000" pitchFamily="2" charset="0"/>
                  <a:cs typeface="Poppins" panose="00000500000000000000" pitchFamily="2" charset="0"/>
                </a:rPr>
                <a:t>SMOKE</a:t>
              </a:r>
            </a:p>
          </p:txBody>
        </p:sp>
        <p:cxnSp>
          <p:nvCxnSpPr>
            <p:cNvPr id="33" name="Straight Arrow Connector 32"/>
            <p:cNvCxnSpPr>
              <a:stCxn id="32" idx="1"/>
            </p:cNvCxnSpPr>
            <p:nvPr/>
          </p:nvCxnSpPr>
          <p:spPr>
            <a:xfrm flipH="1">
              <a:off x="3810410" y="8249188"/>
              <a:ext cx="577176" cy="551912"/>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387587" y="7920892"/>
              <a:ext cx="2466681" cy="656589"/>
            </a:xfrm>
            <a:prstGeom prst="rect">
              <a:avLst/>
            </a:prstGeom>
            <a:solidFill>
              <a:srgbClr val="4D4D4D">
                <a:alpha val="50196"/>
              </a:srgbClr>
            </a:solidFill>
          </p:spPr>
          <p:txBody>
            <a:bodyPr wrap="square" rtlCol="0">
              <a:spAutoFit/>
            </a:bodyPr>
            <a:lstStyle/>
            <a:p>
              <a:pPr algn="ctr"/>
              <a:r>
                <a:rPr lang="en-US" sz="1000" b="1" dirty="0">
                  <a:solidFill>
                    <a:schemeClr val="bg1"/>
                  </a:solidFill>
                  <a:latin typeface="Poppins" panose="00000500000000000000" pitchFamily="2" charset="0"/>
                  <a:cs typeface="Poppins" panose="00000500000000000000" pitchFamily="2" charset="0"/>
                </a:rPr>
                <a:t>INVERSION</a:t>
              </a:r>
            </a:p>
          </p:txBody>
        </p:sp>
        <p:sp>
          <p:nvSpPr>
            <p:cNvPr id="35" name="TextBox 34"/>
            <p:cNvSpPr txBox="1"/>
            <p:nvPr/>
          </p:nvSpPr>
          <p:spPr>
            <a:xfrm>
              <a:off x="1897255" y="9793657"/>
              <a:ext cx="1229744" cy="533480"/>
            </a:xfrm>
            <a:prstGeom prst="rect">
              <a:avLst/>
            </a:prstGeom>
            <a:noFill/>
          </p:spPr>
          <p:txBody>
            <a:bodyPr wrap="square" rtlCol="0">
              <a:spAutoFit/>
            </a:bodyPr>
            <a:lstStyle/>
            <a:p>
              <a:pPr algn="ctr"/>
              <a:r>
                <a:rPr lang="en-US" b="1" dirty="0">
                  <a:latin typeface="Poppins" panose="00000500000000000000" pitchFamily="2" charset="0"/>
                  <a:cs typeface="Poppins" panose="00000500000000000000" pitchFamily="2" charset="0"/>
                </a:rPr>
                <a:t>Noon</a:t>
              </a:r>
            </a:p>
          </p:txBody>
        </p:sp>
        <p:sp>
          <p:nvSpPr>
            <p:cNvPr id="36" name="TextBox 35"/>
            <p:cNvSpPr txBox="1"/>
            <p:nvPr/>
          </p:nvSpPr>
          <p:spPr>
            <a:xfrm>
              <a:off x="7524525" y="9790356"/>
              <a:ext cx="1546765" cy="820738"/>
            </a:xfrm>
            <a:prstGeom prst="rect">
              <a:avLst/>
            </a:prstGeom>
            <a:noFill/>
          </p:spPr>
          <p:txBody>
            <a:bodyPr wrap="square" rtlCol="0">
              <a:spAutoFit/>
            </a:bodyPr>
            <a:lstStyle/>
            <a:p>
              <a:pPr algn="ctr"/>
              <a:r>
                <a:rPr lang="en-US" b="1" dirty="0">
                  <a:latin typeface="Poppins" panose="00000500000000000000" pitchFamily="2" charset="0"/>
                  <a:cs typeface="Poppins" panose="00000500000000000000" pitchFamily="2" charset="0"/>
                </a:rPr>
                <a:t>Midnight</a:t>
              </a:r>
            </a:p>
          </p:txBody>
        </p:sp>
        <p:grpSp>
          <p:nvGrpSpPr>
            <p:cNvPr id="47" name="Group 46"/>
            <p:cNvGrpSpPr/>
            <p:nvPr/>
          </p:nvGrpSpPr>
          <p:grpSpPr>
            <a:xfrm>
              <a:off x="8057079" y="5383275"/>
              <a:ext cx="1335261" cy="3242566"/>
              <a:chOff x="952108" y="5827268"/>
              <a:chExt cx="1335261" cy="2664342"/>
            </a:xfrm>
          </p:grpSpPr>
          <p:sp>
            <p:nvSpPr>
              <p:cNvPr id="48" name="TextBox 47"/>
              <p:cNvSpPr txBox="1"/>
              <p:nvPr/>
            </p:nvSpPr>
            <p:spPr>
              <a:xfrm>
                <a:off x="952108" y="5827268"/>
                <a:ext cx="1335261" cy="606943"/>
              </a:xfrm>
              <a:prstGeom prst="rect">
                <a:avLst/>
              </a:prstGeom>
              <a:noFill/>
            </p:spPr>
            <p:txBody>
              <a:bodyPr wrap="square" rtlCol="0">
                <a:spAutoFit/>
              </a:bodyPr>
              <a:lstStyle/>
              <a:p>
                <a:r>
                  <a:rPr lang="en-US" sz="1200" b="1" dirty="0">
                    <a:solidFill>
                      <a:schemeClr val="bg1"/>
                    </a:solidFill>
                    <a:latin typeface="Poppins" panose="00000500000000000000" pitchFamily="2" charset="0"/>
                    <a:cs typeface="Poppins" panose="00000500000000000000" pitchFamily="2" charset="0"/>
                  </a:rPr>
                  <a:t>Fog</a:t>
                </a:r>
              </a:p>
            </p:txBody>
          </p:sp>
          <p:cxnSp>
            <p:nvCxnSpPr>
              <p:cNvPr id="49" name="Straight Arrow Connector 48"/>
              <p:cNvCxnSpPr/>
              <p:nvPr/>
            </p:nvCxnSpPr>
            <p:spPr>
              <a:xfrm>
                <a:off x="1619738" y="6434210"/>
                <a:ext cx="0" cy="205740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10014465" y="5458418"/>
              <a:ext cx="1263441" cy="3114082"/>
              <a:chOff x="1027112" y="5836639"/>
              <a:chExt cx="1263441" cy="2654971"/>
            </a:xfrm>
          </p:grpSpPr>
          <p:sp>
            <p:nvSpPr>
              <p:cNvPr id="51" name="TextBox 50"/>
              <p:cNvSpPr txBox="1"/>
              <p:nvPr/>
            </p:nvSpPr>
            <p:spPr>
              <a:xfrm>
                <a:off x="1027112" y="5836639"/>
                <a:ext cx="1263441" cy="629762"/>
              </a:xfrm>
              <a:prstGeom prst="rect">
                <a:avLst/>
              </a:prstGeom>
              <a:noFill/>
            </p:spPr>
            <p:txBody>
              <a:bodyPr wrap="square" rtlCol="0">
                <a:spAutoFit/>
              </a:bodyPr>
              <a:lstStyle/>
              <a:p>
                <a:r>
                  <a:rPr lang="en-US" sz="1200" b="1" dirty="0">
                    <a:solidFill>
                      <a:schemeClr val="bg1"/>
                    </a:solidFill>
                    <a:latin typeface="Poppins" panose="00000500000000000000" pitchFamily="2" charset="0"/>
                    <a:cs typeface="Poppins" panose="00000500000000000000" pitchFamily="2" charset="0"/>
                  </a:rPr>
                  <a:t>Fog</a:t>
                </a:r>
              </a:p>
            </p:txBody>
          </p:sp>
          <p:cxnSp>
            <p:nvCxnSpPr>
              <p:cNvPr id="52" name="Straight Arrow Connector 51"/>
              <p:cNvCxnSpPr/>
              <p:nvPr/>
            </p:nvCxnSpPr>
            <p:spPr>
              <a:xfrm>
                <a:off x="1619738" y="6434210"/>
                <a:ext cx="0" cy="205740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sp>
        <p:nvSpPr>
          <p:cNvPr id="2" name="Right Arrow 1"/>
          <p:cNvSpPr/>
          <p:nvPr/>
        </p:nvSpPr>
        <p:spPr>
          <a:xfrm>
            <a:off x="1154424" y="3852832"/>
            <a:ext cx="2599625" cy="444270"/>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81" tIns="17140" rIns="34281" bIns="17140" rtlCol="0" anchor="ctr"/>
          <a:lstStyle/>
          <a:p>
            <a:pPr algn="ctr"/>
            <a:r>
              <a:rPr lang="en-US" sz="1300" dirty="0">
                <a:latin typeface="Poppins" panose="00000500000000000000" pitchFamily="2" charset="0"/>
                <a:cs typeface="Poppins" panose="00000500000000000000" pitchFamily="2" charset="0"/>
              </a:rPr>
              <a:t>Time</a:t>
            </a:r>
          </a:p>
        </p:txBody>
      </p:sp>
      <p:pic>
        <p:nvPicPr>
          <p:cNvPr id="4" name="Picture 3">
            <a:extLst>
              <a:ext uri="{FF2B5EF4-FFF2-40B4-BE49-F238E27FC236}">
                <a16:creationId xmlns:a16="http://schemas.microsoft.com/office/drawing/2014/main" id="{504443F8-37EA-1F6C-2210-53B5EE64E69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60471" y="2737766"/>
            <a:ext cx="1610082" cy="2230131"/>
          </a:xfrm>
          <a:prstGeom prst="rect">
            <a:avLst/>
          </a:prstGeom>
        </p:spPr>
      </p:pic>
      <p:pic>
        <p:nvPicPr>
          <p:cNvPr id="5" name="Content Placeholder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7522" y="923140"/>
            <a:ext cx="4773427" cy="2647867"/>
          </a:xfrm>
          <a:prstGeom prst="rect">
            <a:avLst/>
          </a:prstGeom>
        </p:spPr>
      </p:pic>
      <p:sp>
        <p:nvSpPr>
          <p:cNvPr id="27" name="TextBox 26"/>
          <p:cNvSpPr txBox="1"/>
          <p:nvPr/>
        </p:nvSpPr>
        <p:spPr>
          <a:xfrm>
            <a:off x="4721506" y="804912"/>
            <a:ext cx="549728" cy="2858465"/>
          </a:xfrm>
          <a:prstGeom prst="rect">
            <a:avLst/>
          </a:prstGeom>
          <a:solidFill>
            <a:schemeClr val="bg1"/>
          </a:solidFill>
        </p:spPr>
        <p:txBody>
          <a:bodyPr wrap="square" lIns="34281" tIns="17140" rIns="34281" bIns="17140" rtlCol="0">
            <a:spAutoFit/>
          </a:bodyPr>
          <a:lstStyle/>
          <a:p>
            <a:r>
              <a:rPr lang="en-US" sz="900" dirty="0">
                <a:latin typeface="Poppins" panose="00000500000000000000" pitchFamily="2" charset="0"/>
                <a:cs typeface="Poppins" panose="00000500000000000000" pitchFamily="2" charset="0"/>
              </a:rPr>
              <a:t>3km</a:t>
            </a:r>
          </a:p>
          <a:p>
            <a:endParaRPr lang="en-US" sz="1300" dirty="0">
              <a:latin typeface="Poppins" panose="00000500000000000000" pitchFamily="2" charset="0"/>
              <a:cs typeface="Poppins" panose="00000500000000000000" pitchFamily="2" charset="0"/>
            </a:endParaRPr>
          </a:p>
          <a:p>
            <a:endParaRPr lang="en-US" sz="900" dirty="0">
              <a:latin typeface="Poppins" panose="00000500000000000000" pitchFamily="2" charset="0"/>
              <a:cs typeface="Poppins" panose="00000500000000000000" pitchFamily="2" charset="0"/>
            </a:endParaRPr>
          </a:p>
          <a:p>
            <a:r>
              <a:rPr lang="en-US" sz="900" dirty="0">
                <a:latin typeface="Poppins" panose="00000500000000000000" pitchFamily="2" charset="0"/>
                <a:cs typeface="Poppins" panose="00000500000000000000" pitchFamily="2" charset="0"/>
              </a:rPr>
              <a:t>2.5km</a:t>
            </a:r>
          </a:p>
          <a:p>
            <a:endParaRPr lang="en-US" sz="500" dirty="0">
              <a:latin typeface="Poppins" panose="00000500000000000000" pitchFamily="2" charset="0"/>
              <a:cs typeface="Poppins" panose="00000500000000000000" pitchFamily="2" charset="0"/>
            </a:endParaRPr>
          </a:p>
          <a:p>
            <a:endParaRPr lang="en-US" sz="1300" dirty="0">
              <a:latin typeface="Poppins" panose="00000500000000000000" pitchFamily="2" charset="0"/>
              <a:cs typeface="Poppins" panose="00000500000000000000" pitchFamily="2" charset="0"/>
            </a:endParaRPr>
          </a:p>
          <a:p>
            <a:r>
              <a:rPr lang="en-US" sz="900" dirty="0">
                <a:latin typeface="Poppins" panose="00000500000000000000" pitchFamily="2" charset="0"/>
                <a:cs typeface="Poppins" panose="00000500000000000000" pitchFamily="2" charset="0"/>
              </a:rPr>
              <a:t>2.0 km</a:t>
            </a:r>
          </a:p>
          <a:p>
            <a:endParaRPr lang="en-US" sz="800" dirty="0">
              <a:latin typeface="Poppins" panose="00000500000000000000" pitchFamily="2" charset="0"/>
              <a:cs typeface="Poppins" panose="00000500000000000000" pitchFamily="2" charset="0"/>
            </a:endParaRPr>
          </a:p>
          <a:p>
            <a:endParaRPr lang="en-US" sz="1200" dirty="0">
              <a:latin typeface="Poppins" panose="00000500000000000000" pitchFamily="2" charset="0"/>
              <a:cs typeface="Poppins" panose="00000500000000000000" pitchFamily="2" charset="0"/>
            </a:endParaRPr>
          </a:p>
          <a:p>
            <a:r>
              <a:rPr lang="en-US" sz="900" dirty="0">
                <a:latin typeface="Poppins" panose="00000500000000000000" pitchFamily="2" charset="0"/>
                <a:cs typeface="Poppins" panose="00000500000000000000" pitchFamily="2" charset="0"/>
              </a:rPr>
              <a:t>1.5 km</a:t>
            </a:r>
          </a:p>
          <a:p>
            <a:endParaRPr lang="en-US" sz="800" dirty="0">
              <a:latin typeface="Poppins" panose="00000500000000000000" pitchFamily="2" charset="0"/>
              <a:cs typeface="Poppins" panose="00000500000000000000" pitchFamily="2" charset="0"/>
            </a:endParaRPr>
          </a:p>
          <a:p>
            <a:endParaRPr lang="en-US" sz="1200" dirty="0">
              <a:latin typeface="Poppins" panose="00000500000000000000" pitchFamily="2" charset="0"/>
              <a:cs typeface="Poppins" panose="00000500000000000000" pitchFamily="2" charset="0"/>
            </a:endParaRPr>
          </a:p>
          <a:p>
            <a:r>
              <a:rPr lang="en-US" sz="900" dirty="0">
                <a:latin typeface="Poppins" panose="00000500000000000000" pitchFamily="2" charset="0"/>
                <a:cs typeface="Poppins" panose="00000500000000000000" pitchFamily="2" charset="0"/>
              </a:rPr>
              <a:t>1.0 km</a:t>
            </a:r>
          </a:p>
          <a:p>
            <a:endParaRPr lang="en-US" dirty="0">
              <a:latin typeface="Poppins" panose="00000500000000000000" pitchFamily="2" charset="0"/>
              <a:cs typeface="Poppins" panose="00000500000000000000" pitchFamily="2" charset="0"/>
            </a:endParaRPr>
          </a:p>
          <a:p>
            <a:endParaRPr lang="en-US" sz="1200" dirty="0">
              <a:latin typeface="Poppins" panose="00000500000000000000" pitchFamily="2" charset="0"/>
              <a:cs typeface="Poppins" panose="00000500000000000000" pitchFamily="2" charset="0"/>
            </a:endParaRPr>
          </a:p>
          <a:p>
            <a:r>
              <a:rPr lang="en-US" sz="900" dirty="0">
                <a:latin typeface="Poppins" panose="00000500000000000000" pitchFamily="2" charset="0"/>
                <a:cs typeface="Poppins" panose="00000500000000000000" pitchFamily="2" charset="0"/>
              </a:rPr>
              <a:t>0.5 km</a:t>
            </a:r>
          </a:p>
          <a:p>
            <a:endParaRPr lang="en-US" sz="1050" dirty="0">
              <a:latin typeface="Poppins" panose="00000500000000000000" pitchFamily="2" charset="0"/>
              <a:cs typeface="Poppins" panose="00000500000000000000" pitchFamily="2" charset="0"/>
            </a:endParaRPr>
          </a:p>
          <a:p>
            <a:endParaRPr lang="en-US" sz="1100" dirty="0">
              <a:latin typeface="Poppins" panose="00000500000000000000" pitchFamily="2" charset="0"/>
              <a:cs typeface="Poppins" panose="00000500000000000000" pitchFamily="2" charset="0"/>
            </a:endParaRPr>
          </a:p>
          <a:p>
            <a:r>
              <a:rPr lang="en-US" sz="900" dirty="0">
                <a:latin typeface="Poppins" panose="00000500000000000000" pitchFamily="2" charset="0"/>
                <a:cs typeface="Poppins" panose="00000500000000000000" pitchFamily="2" charset="0"/>
              </a:rPr>
              <a:t>0 km</a:t>
            </a:r>
          </a:p>
        </p:txBody>
      </p:sp>
      <p:sp>
        <p:nvSpPr>
          <p:cNvPr id="10" name="TextBox 9">
            <a:extLst>
              <a:ext uri="{FF2B5EF4-FFF2-40B4-BE49-F238E27FC236}">
                <a16:creationId xmlns:a16="http://schemas.microsoft.com/office/drawing/2014/main" id="{D3EB4159-F6F2-C2C8-8B0B-66F5163A0789}"/>
              </a:ext>
            </a:extLst>
          </p:cNvPr>
          <p:cNvSpPr txBox="1"/>
          <p:nvPr/>
        </p:nvSpPr>
        <p:spPr>
          <a:xfrm>
            <a:off x="3854382" y="2540849"/>
            <a:ext cx="637623" cy="307777"/>
          </a:xfrm>
          <a:prstGeom prst="rect">
            <a:avLst/>
          </a:prstGeom>
          <a:noFill/>
        </p:spPr>
        <p:txBody>
          <a:bodyPr wrap="square" rtlCol="0">
            <a:spAutoFit/>
          </a:bodyPr>
          <a:lstStyle/>
          <a:p>
            <a:r>
              <a:rPr lang="en-US" sz="1400" b="1" dirty="0">
                <a:latin typeface="Poppins" panose="00000500000000000000" pitchFamily="2" charset="0"/>
                <a:cs typeface="Poppins" panose="00000500000000000000" pitchFamily="2" charset="0"/>
              </a:rPr>
              <a:t>Ash</a:t>
            </a:r>
          </a:p>
        </p:txBody>
      </p:sp>
      <p:sp>
        <p:nvSpPr>
          <p:cNvPr id="11" name="TextBox 10">
            <a:extLst>
              <a:ext uri="{FF2B5EF4-FFF2-40B4-BE49-F238E27FC236}">
                <a16:creationId xmlns:a16="http://schemas.microsoft.com/office/drawing/2014/main" id="{B04EF56A-E482-236C-B7E3-681420358122}"/>
              </a:ext>
            </a:extLst>
          </p:cNvPr>
          <p:cNvSpPr txBox="1"/>
          <p:nvPr/>
        </p:nvSpPr>
        <p:spPr>
          <a:xfrm>
            <a:off x="3062039" y="3279880"/>
            <a:ext cx="1647308" cy="200055"/>
          </a:xfrm>
          <a:prstGeom prst="rect">
            <a:avLst/>
          </a:prstGeom>
          <a:noFill/>
        </p:spPr>
        <p:txBody>
          <a:bodyPr wrap="square" rtlCol="0">
            <a:spAutoFit/>
          </a:bodyPr>
          <a:lstStyle/>
          <a:p>
            <a:r>
              <a:rPr lang="en-US" dirty="0">
                <a:latin typeface="Poppins" panose="00000500000000000000" pitchFamily="2" charset="0"/>
                <a:cs typeface="Poppins" panose="00000500000000000000" pitchFamily="2" charset="0"/>
              </a:rPr>
              <a:t>Stayed MODERATE air on surface</a:t>
            </a:r>
          </a:p>
        </p:txBody>
      </p:sp>
      <p:sp>
        <p:nvSpPr>
          <p:cNvPr id="12" name="TextBox 11">
            <a:extLst>
              <a:ext uri="{FF2B5EF4-FFF2-40B4-BE49-F238E27FC236}">
                <a16:creationId xmlns:a16="http://schemas.microsoft.com/office/drawing/2014/main" id="{982FB4A5-B714-DD52-61AD-9B641EB8F779}"/>
              </a:ext>
            </a:extLst>
          </p:cNvPr>
          <p:cNvSpPr txBox="1"/>
          <p:nvPr/>
        </p:nvSpPr>
        <p:spPr>
          <a:xfrm>
            <a:off x="1393750" y="633672"/>
            <a:ext cx="2403567" cy="307777"/>
          </a:xfrm>
          <a:prstGeom prst="rect">
            <a:avLst/>
          </a:prstGeom>
          <a:noFill/>
        </p:spPr>
        <p:txBody>
          <a:bodyPr wrap="square" rtlCol="0">
            <a:spAutoFit/>
          </a:bodyPr>
          <a:lstStyle/>
          <a:p>
            <a:r>
              <a:rPr lang="en-US" sz="1400" b="1" dirty="0">
                <a:latin typeface="Poppins" panose="00000500000000000000" pitchFamily="2" charset="0"/>
                <a:cs typeface="Poppins" panose="00000500000000000000" pitchFamily="2" charset="0"/>
              </a:rPr>
              <a:t>Ash Event (Sep 4, 2017)</a:t>
            </a:r>
          </a:p>
        </p:txBody>
      </p:sp>
    </p:spTree>
    <p:extLst>
      <p:ext uri="{BB962C8B-B14F-4D97-AF65-F5344CB8AC3E}">
        <p14:creationId xmlns:p14="http://schemas.microsoft.com/office/powerpoint/2010/main" val="3672929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6535062-1811-382C-A882-8F9927E4F21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27311" y="1185484"/>
            <a:ext cx="4284665" cy="2301581"/>
          </a:xfrm>
          <a:prstGeom prst="rect">
            <a:avLst/>
          </a:prstGeom>
        </p:spPr>
      </p:pic>
      <p:pic>
        <p:nvPicPr>
          <p:cNvPr id="3" name="Picture 4" descr="A person pointing at a map&#10;&#10;Description automatically generated">
            <a:extLst>
              <a:ext uri="{FF2B5EF4-FFF2-40B4-BE49-F238E27FC236}">
                <a16:creationId xmlns:a16="http://schemas.microsoft.com/office/drawing/2014/main" id="{1780C88E-F525-A9CA-A750-795CCD2A84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55996" y="1184272"/>
            <a:ext cx="4134314" cy="2320618"/>
          </a:xfrm>
          <a:prstGeom prst="rect">
            <a:avLst/>
          </a:prstGeom>
        </p:spPr>
      </p:pic>
      <p:sp>
        <p:nvSpPr>
          <p:cNvPr id="7" name="TextBox 6">
            <a:extLst>
              <a:ext uri="{FF2B5EF4-FFF2-40B4-BE49-F238E27FC236}">
                <a16:creationId xmlns:a16="http://schemas.microsoft.com/office/drawing/2014/main" id="{212667B0-64C9-2BC2-C92C-A09E03BFA637}"/>
              </a:ext>
            </a:extLst>
          </p:cNvPr>
          <p:cNvSpPr txBox="1"/>
          <p:nvPr/>
        </p:nvSpPr>
        <p:spPr>
          <a:xfrm>
            <a:off x="343064" y="178811"/>
            <a:ext cx="7566627" cy="419335"/>
          </a:xfrm>
          <a:prstGeom prst="rect">
            <a:avLst/>
          </a:prstGeom>
          <a:noFill/>
        </p:spPr>
        <p:txBody>
          <a:bodyPr wrap="square" lIns="34281" tIns="17140" rIns="34281" bIns="17140" rtlCol="0">
            <a:spAutoFit/>
          </a:bodyPr>
          <a:lstStyle/>
          <a:p>
            <a:r>
              <a:rPr lang="en-US" sz="2500" dirty="0">
                <a:solidFill>
                  <a:schemeClr val="bg2"/>
                </a:solidFill>
                <a:latin typeface="Poppins SemiBold"/>
              </a:rPr>
              <a:t>Our tools in the media</a:t>
            </a:r>
          </a:p>
        </p:txBody>
      </p:sp>
    </p:spTree>
    <p:extLst>
      <p:ext uri="{BB962C8B-B14F-4D97-AF65-F5344CB8AC3E}">
        <p14:creationId xmlns:p14="http://schemas.microsoft.com/office/powerpoint/2010/main" val="2629735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2646393" y="1815364"/>
            <a:ext cx="3851213" cy="626116"/>
          </a:xfrm>
        </p:spPr>
        <p:txBody>
          <a:bodyPr>
            <a:normAutofit/>
          </a:bodyPr>
          <a:lstStyle/>
          <a:p>
            <a:pPr algn="ctr"/>
            <a:r>
              <a:rPr lang="en-US" sz="4400" dirty="0">
                <a:solidFill>
                  <a:schemeClr val="bg2"/>
                </a:solidFill>
              </a:rPr>
              <a:t>Background</a:t>
            </a:r>
          </a:p>
        </p:txBody>
      </p:sp>
    </p:spTree>
    <p:extLst>
      <p:ext uri="{BB962C8B-B14F-4D97-AF65-F5344CB8AC3E}">
        <p14:creationId xmlns:p14="http://schemas.microsoft.com/office/powerpoint/2010/main" val="1054034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1475065" y="1945633"/>
            <a:ext cx="6413834" cy="890435"/>
          </a:xfrm>
        </p:spPr>
        <p:txBody>
          <a:bodyPr>
            <a:normAutofit/>
          </a:bodyPr>
          <a:lstStyle/>
          <a:p>
            <a:r>
              <a:rPr lang="en-US" sz="3200" dirty="0">
                <a:solidFill>
                  <a:schemeClr val="bg2"/>
                </a:solidFill>
              </a:rPr>
              <a:t>What can people do about </a:t>
            </a:r>
            <a:br>
              <a:rPr lang="en-US" sz="3200" dirty="0">
                <a:solidFill>
                  <a:schemeClr val="bg2"/>
                </a:solidFill>
              </a:rPr>
            </a:br>
            <a:r>
              <a:rPr lang="en-US" sz="3200" dirty="0">
                <a:solidFill>
                  <a:schemeClr val="bg2"/>
                </a:solidFill>
              </a:rPr>
              <a:t> wildfire smoke exposures?</a:t>
            </a:r>
          </a:p>
        </p:txBody>
      </p:sp>
    </p:spTree>
    <p:extLst>
      <p:ext uri="{BB962C8B-B14F-4D97-AF65-F5344CB8AC3E}">
        <p14:creationId xmlns:p14="http://schemas.microsoft.com/office/powerpoint/2010/main" val="2559648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61F9168E-5A35-13E8-8EE3-DB31D893692C}"/>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335"/>
            <a:ext cx="9144000" cy="4367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a:extLst>
              <a:ext uri="{FF2B5EF4-FFF2-40B4-BE49-F238E27FC236}">
                <a16:creationId xmlns:a16="http://schemas.microsoft.com/office/drawing/2014/main" id="{161360C7-A6CE-7ED7-9360-DEFDFB621B33}"/>
              </a:ext>
            </a:extLst>
          </p:cNvPr>
          <p:cNvSpPr>
            <a:spLocks noGrp="1"/>
          </p:cNvSpPr>
          <p:nvPr>
            <p:ph type="title"/>
          </p:nvPr>
        </p:nvSpPr>
        <p:spPr/>
        <p:txBody>
          <a:bodyPr/>
          <a:lstStyle/>
          <a:p>
            <a:r>
              <a:rPr lang="en-US" dirty="0">
                <a:solidFill>
                  <a:schemeClr val="bg2"/>
                </a:solidFill>
              </a:rPr>
              <a:t>Be Prepared</a:t>
            </a:r>
          </a:p>
        </p:txBody>
      </p:sp>
      <p:sp>
        <p:nvSpPr>
          <p:cNvPr id="7" name="Text Placeholder 6">
            <a:extLst>
              <a:ext uri="{FF2B5EF4-FFF2-40B4-BE49-F238E27FC236}">
                <a16:creationId xmlns:a16="http://schemas.microsoft.com/office/drawing/2014/main" id="{43D2D76D-F1DC-4040-9E8B-6EAD2174BAF4}"/>
              </a:ext>
            </a:extLst>
          </p:cNvPr>
          <p:cNvSpPr>
            <a:spLocks noGrp="1"/>
          </p:cNvSpPr>
          <p:nvPr>
            <p:ph type="body" sz="quarter" idx="11"/>
          </p:nvPr>
        </p:nvSpPr>
        <p:spPr>
          <a:xfrm>
            <a:off x="648211" y="953307"/>
            <a:ext cx="7847578" cy="2854911"/>
          </a:xfrm>
        </p:spPr>
        <p:txBody>
          <a:bodyPr>
            <a:normAutofit/>
          </a:bodyPr>
          <a:lstStyle/>
          <a:p>
            <a:r>
              <a:rPr lang="en-US" dirty="0">
                <a:solidFill>
                  <a:schemeClr val="bg1"/>
                </a:solidFill>
              </a:rPr>
              <a:t>Check the air quality forecast and current levels regularly</a:t>
            </a:r>
          </a:p>
          <a:p>
            <a:endParaRPr lang="en-US" dirty="0">
              <a:solidFill>
                <a:schemeClr val="bg1"/>
              </a:solidFill>
            </a:endParaRPr>
          </a:p>
          <a:p>
            <a:r>
              <a:rPr lang="en-US" dirty="0">
                <a:solidFill>
                  <a:schemeClr val="bg1"/>
                </a:solidFill>
              </a:rPr>
              <a:t>If the air looks and smells smoky, avoid outdoor activities if possible</a:t>
            </a:r>
          </a:p>
          <a:p>
            <a:endParaRPr lang="en-US" dirty="0">
              <a:solidFill>
                <a:schemeClr val="bg1"/>
              </a:solidFill>
            </a:endParaRPr>
          </a:p>
          <a:p>
            <a:r>
              <a:rPr lang="en-US" dirty="0">
                <a:solidFill>
                  <a:schemeClr val="bg1"/>
                </a:solidFill>
              </a:rPr>
              <a:t>Stock up on supplies, medications, and other items you may need for your family and pets so you can avoid going outside</a:t>
            </a:r>
          </a:p>
          <a:p>
            <a:endParaRPr lang="en-US" dirty="0">
              <a:solidFill>
                <a:schemeClr val="bg1"/>
              </a:solidFill>
            </a:endParaRPr>
          </a:p>
        </p:txBody>
      </p:sp>
    </p:spTree>
    <p:extLst>
      <p:ext uri="{BB962C8B-B14F-4D97-AF65-F5344CB8AC3E}">
        <p14:creationId xmlns:p14="http://schemas.microsoft.com/office/powerpoint/2010/main" val="1478530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61F9168E-5A35-13E8-8EE3-DB31D893692C}"/>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335"/>
            <a:ext cx="9144000" cy="4367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a:extLst>
              <a:ext uri="{FF2B5EF4-FFF2-40B4-BE49-F238E27FC236}">
                <a16:creationId xmlns:a16="http://schemas.microsoft.com/office/drawing/2014/main" id="{161360C7-A6CE-7ED7-9360-DEFDFB621B33}"/>
              </a:ext>
            </a:extLst>
          </p:cNvPr>
          <p:cNvSpPr>
            <a:spLocks noGrp="1"/>
          </p:cNvSpPr>
          <p:nvPr>
            <p:ph type="title"/>
          </p:nvPr>
        </p:nvSpPr>
        <p:spPr/>
        <p:txBody>
          <a:bodyPr/>
          <a:lstStyle/>
          <a:p>
            <a:r>
              <a:rPr lang="en-US" dirty="0">
                <a:solidFill>
                  <a:schemeClr val="bg2"/>
                </a:solidFill>
              </a:rPr>
              <a:t>Be Prepared (page 2)</a:t>
            </a:r>
          </a:p>
        </p:txBody>
      </p:sp>
      <p:sp>
        <p:nvSpPr>
          <p:cNvPr id="7" name="Text Placeholder 6">
            <a:extLst>
              <a:ext uri="{FF2B5EF4-FFF2-40B4-BE49-F238E27FC236}">
                <a16:creationId xmlns:a16="http://schemas.microsoft.com/office/drawing/2014/main" id="{43D2D76D-F1DC-4040-9E8B-6EAD2174BAF4}"/>
              </a:ext>
            </a:extLst>
          </p:cNvPr>
          <p:cNvSpPr>
            <a:spLocks noGrp="1"/>
          </p:cNvSpPr>
          <p:nvPr>
            <p:ph type="body" sz="quarter" idx="11"/>
          </p:nvPr>
        </p:nvSpPr>
        <p:spPr>
          <a:xfrm>
            <a:off x="648211" y="953307"/>
            <a:ext cx="7847578" cy="2854911"/>
          </a:xfrm>
        </p:spPr>
        <p:txBody>
          <a:bodyPr>
            <a:normAutofit/>
          </a:bodyPr>
          <a:lstStyle/>
          <a:p>
            <a:r>
              <a:rPr lang="en-US" dirty="0">
                <a:solidFill>
                  <a:schemeClr val="bg1"/>
                </a:solidFill>
              </a:rPr>
              <a:t>If possible, purchase an indoor air filter or use “DIY” filter</a:t>
            </a:r>
          </a:p>
          <a:p>
            <a:r>
              <a:rPr lang="en-US" dirty="0">
                <a:solidFill>
                  <a:schemeClr val="bg1"/>
                </a:solidFill>
              </a:rPr>
              <a:t>Designate a room in your home to be a “clean room”.  Doors and windows should remain closed to prevent smoke coming in</a:t>
            </a:r>
          </a:p>
          <a:p>
            <a:r>
              <a:rPr lang="en-US" dirty="0">
                <a:solidFill>
                  <a:schemeClr val="bg1"/>
                </a:solidFill>
              </a:rPr>
              <a:t>Know where the nearest “cooling center” is located.  Cooling centers, like libraries or community centers, could be your best place for you to avoid smoky air</a:t>
            </a:r>
          </a:p>
          <a:p>
            <a:endParaRPr lang="en-US" dirty="0">
              <a:solidFill>
                <a:schemeClr val="bg1"/>
              </a:solidFill>
            </a:endParaRPr>
          </a:p>
        </p:txBody>
      </p:sp>
    </p:spTree>
    <p:extLst>
      <p:ext uri="{BB962C8B-B14F-4D97-AF65-F5344CB8AC3E}">
        <p14:creationId xmlns:p14="http://schemas.microsoft.com/office/powerpoint/2010/main" val="199083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61F9168E-5A35-13E8-8EE3-DB31D893692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335"/>
            <a:ext cx="9144000" cy="4367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a:extLst>
              <a:ext uri="{FF2B5EF4-FFF2-40B4-BE49-F238E27FC236}">
                <a16:creationId xmlns:a16="http://schemas.microsoft.com/office/drawing/2014/main" id="{161360C7-A6CE-7ED7-9360-DEFDFB621B33}"/>
              </a:ext>
            </a:extLst>
          </p:cNvPr>
          <p:cNvSpPr>
            <a:spLocks noGrp="1"/>
          </p:cNvSpPr>
          <p:nvPr>
            <p:ph type="title"/>
          </p:nvPr>
        </p:nvSpPr>
        <p:spPr/>
        <p:txBody>
          <a:bodyPr/>
          <a:lstStyle/>
          <a:p>
            <a:r>
              <a:rPr lang="en-US" dirty="0">
                <a:solidFill>
                  <a:schemeClr val="bg2"/>
                </a:solidFill>
              </a:rPr>
              <a:t>Stay indoors</a:t>
            </a:r>
          </a:p>
        </p:txBody>
      </p:sp>
      <p:sp>
        <p:nvSpPr>
          <p:cNvPr id="7" name="Text Placeholder 6">
            <a:extLst>
              <a:ext uri="{FF2B5EF4-FFF2-40B4-BE49-F238E27FC236}">
                <a16:creationId xmlns:a16="http://schemas.microsoft.com/office/drawing/2014/main" id="{43D2D76D-F1DC-4040-9E8B-6EAD2174BAF4}"/>
              </a:ext>
            </a:extLst>
          </p:cNvPr>
          <p:cNvSpPr>
            <a:spLocks noGrp="1"/>
          </p:cNvSpPr>
          <p:nvPr>
            <p:ph type="body" sz="quarter" idx="11"/>
          </p:nvPr>
        </p:nvSpPr>
        <p:spPr>
          <a:xfrm>
            <a:off x="648211" y="716171"/>
            <a:ext cx="7847578" cy="2854911"/>
          </a:xfrm>
        </p:spPr>
        <p:txBody>
          <a:bodyPr>
            <a:normAutofit/>
          </a:bodyPr>
          <a:lstStyle/>
          <a:p>
            <a:r>
              <a:rPr lang="en-US" dirty="0">
                <a:solidFill>
                  <a:schemeClr val="bg1"/>
                </a:solidFill>
              </a:rPr>
              <a:t>Even without filtration – indoor PM</a:t>
            </a:r>
            <a:r>
              <a:rPr lang="en-US" baseline="-25000" dirty="0">
                <a:solidFill>
                  <a:schemeClr val="bg1"/>
                </a:solidFill>
              </a:rPr>
              <a:t>2.5</a:t>
            </a:r>
            <a:r>
              <a:rPr lang="en-US" dirty="0">
                <a:solidFill>
                  <a:schemeClr val="bg1"/>
                </a:solidFill>
              </a:rPr>
              <a:t> levels are roughly half outside levels if doors and windows closed</a:t>
            </a:r>
          </a:p>
          <a:p>
            <a:r>
              <a:rPr lang="en-US" dirty="0">
                <a:solidFill>
                  <a:schemeClr val="bg1"/>
                </a:solidFill>
              </a:rPr>
              <a:t>If too hot indoors, try to find a cool place elsewhere (e.g. cooling centers)</a:t>
            </a:r>
          </a:p>
          <a:p>
            <a:r>
              <a:rPr lang="en-US" dirty="0">
                <a:solidFill>
                  <a:schemeClr val="bg1"/>
                </a:solidFill>
              </a:rPr>
              <a:t>If you must be outside, consider a mask to reduce exposure </a:t>
            </a:r>
          </a:p>
          <a:p>
            <a:endParaRPr lang="en-US" dirty="0">
              <a:solidFill>
                <a:schemeClr val="bg1"/>
              </a:solidFill>
            </a:endParaRPr>
          </a:p>
        </p:txBody>
      </p:sp>
      <p:pic>
        <p:nvPicPr>
          <p:cNvPr id="2" name="Picture 2">
            <a:extLst>
              <a:ext uri="{FF2B5EF4-FFF2-40B4-BE49-F238E27FC236}">
                <a16:creationId xmlns:a16="http://schemas.microsoft.com/office/drawing/2014/main" id="{84950CAB-C451-ACF8-61BB-41592818AD3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53325" y="2123642"/>
            <a:ext cx="3237350" cy="2158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7427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61F9168E-5A35-13E8-8EE3-DB31D893692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335"/>
            <a:ext cx="9144000" cy="4367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a:extLst>
              <a:ext uri="{FF2B5EF4-FFF2-40B4-BE49-F238E27FC236}">
                <a16:creationId xmlns:a16="http://schemas.microsoft.com/office/drawing/2014/main" id="{161360C7-A6CE-7ED7-9360-DEFDFB621B33}"/>
              </a:ext>
            </a:extLst>
          </p:cNvPr>
          <p:cNvSpPr>
            <a:spLocks noGrp="1"/>
          </p:cNvSpPr>
          <p:nvPr>
            <p:ph type="title"/>
          </p:nvPr>
        </p:nvSpPr>
        <p:spPr/>
        <p:txBody>
          <a:bodyPr/>
          <a:lstStyle/>
          <a:p>
            <a:r>
              <a:rPr lang="en-US" dirty="0">
                <a:solidFill>
                  <a:schemeClr val="bg2"/>
                </a:solidFill>
              </a:rPr>
              <a:t>DIY Filter-fan kits</a:t>
            </a:r>
          </a:p>
        </p:txBody>
      </p:sp>
      <p:sp>
        <p:nvSpPr>
          <p:cNvPr id="7" name="Text Placeholder 6">
            <a:extLst>
              <a:ext uri="{FF2B5EF4-FFF2-40B4-BE49-F238E27FC236}">
                <a16:creationId xmlns:a16="http://schemas.microsoft.com/office/drawing/2014/main" id="{43D2D76D-F1DC-4040-9E8B-6EAD2174BAF4}"/>
              </a:ext>
            </a:extLst>
          </p:cNvPr>
          <p:cNvSpPr>
            <a:spLocks noGrp="1"/>
          </p:cNvSpPr>
          <p:nvPr>
            <p:ph type="body" sz="quarter" idx="11"/>
          </p:nvPr>
        </p:nvSpPr>
        <p:spPr>
          <a:xfrm>
            <a:off x="648211" y="953307"/>
            <a:ext cx="7847578" cy="2854911"/>
          </a:xfrm>
        </p:spPr>
        <p:txBody>
          <a:bodyPr>
            <a:normAutofit/>
          </a:bodyPr>
          <a:lstStyle/>
          <a:p>
            <a:r>
              <a:rPr lang="en-US" dirty="0">
                <a:solidFill>
                  <a:schemeClr val="bg1"/>
                </a:solidFill>
              </a:rPr>
              <a:t>Partners have programs hosting community workshops to distribute</a:t>
            </a:r>
          </a:p>
          <a:p>
            <a:r>
              <a:rPr lang="en-US" dirty="0">
                <a:solidFill>
                  <a:schemeClr val="bg1"/>
                </a:solidFill>
              </a:rPr>
              <a:t>All supplies cost about $50</a:t>
            </a:r>
          </a:p>
          <a:p>
            <a:endParaRPr lang="en-US" dirty="0">
              <a:solidFill>
                <a:schemeClr val="bg1"/>
              </a:solidFill>
            </a:endParaRPr>
          </a:p>
        </p:txBody>
      </p:sp>
      <p:pic>
        <p:nvPicPr>
          <p:cNvPr id="2" name="Picture 2">
            <a:extLst>
              <a:ext uri="{FF2B5EF4-FFF2-40B4-BE49-F238E27FC236}">
                <a16:creationId xmlns:a16="http://schemas.microsoft.com/office/drawing/2014/main" id="{205F1B86-B364-6CE0-B0E0-6CEE06DE870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03595" y="2238281"/>
            <a:ext cx="2766941" cy="1951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a:extLst>
              <a:ext uri="{FF2B5EF4-FFF2-40B4-BE49-F238E27FC236}">
                <a16:creationId xmlns:a16="http://schemas.microsoft.com/office/drawing/2014/main" id="{957F829E-2519-277F-2072-03D90B4BD3F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7997" y="1960010"/>
            <a:ext cx="2230184" cy="2230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68DEAA15-39C4-7CC4-DAE5-46EF01BC9782}"/>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r="-18307"/>
          <a:stretch/>
        </p:blipFill>
        <p:spPr bwMode="auto">
          <a:xfrm rot="10800000">
            <a:off x="2941316" y="2490970"/>
            <a:ext cx="2769485" cy="15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B013B5A9-F4E5-E4E6-199F-D27F777100C2}"/>
              </a:ext>
            </a:extLst>
          </p:cNvPr>
          <p:cNvSpPr txBox="1"/>
          <p:nvPr/>
        </p:nvSpPr>
        <p:spPr>
          <a:xfrm>
            <a:off x="3716169" y="3458849"/>
            <a:ext cx="655635" cy="300082"/>
          </a:xfrm>
          <a:prstGeom prst="rect">
            <a:avLst/>
          </a:prstGeom>
          <a:noFill/>
        </p:spPr>
        <p:txBody>
          <a:bodyPr wrap="square" rtlCol="0">
            <a:spAutoFit/>
          </a:bodyPr>
          <a:lstStyle/>
          <a:p>
            <a:r>
              <a:rPr lang="en-US" sz="1350" b="1" dirty="0">
                <a:effectLst>
                  <a:glow rad="127000">
                    <a:schemeClr val="bg1"/>
                  </a:glow>
                </a:effectLst>
              </a:rPr>
              <a:t>Before</a:t>
            </a:r>
          </a:p>
        </p:txBody>
      </p:sp>
      <p:sp>
        <p:nvSpPr>
          <p:cNvPr id="10" name="TextBox 9">
            <a:extLst>
              <a:ext uri="{FF2B5EF4-FFF2-40B4-BE49-F238E27FC236}">
                <a16:creationId xmlns:a16="http://schemas.microsoft.com/office/drawing/2014/main" id="{99945114-CF5C-CA19-4D46-EB1B742139FE}"/>
              </a:ext>
            </a:extLst>
          </p:cNvPr>
          <p:cNvSpPr txBox="1"/>
          <p:nvPr/>
        </p:nvSpPr>
        <p:spPr>
          <a:xfrm>
            <a:off x="4963366" y="3464193"/>
            <a:ext cx="583192" cy="300082"/>
          </a:xfrm>
          <a:prstGeom prst="rect">
            <a:avLst/>
          </a:prstGeom>
          <a:noFill/>
        </p:spPr>
        <p:txBody>
          <a:bodyPr wrap="square" rtlCol="0">
            <a:spAutoFit/>
          </a:bodyPr>
          <a:lstStyle/>
          <a:p>
            <a:r>
              <a:rPr lang="en-US" sz="1350" b="1" dirty="0">
                <a:effectLst>
                  <a:glow rad="127000">
                    <a:schemeClr val="bg1"/>
                  </a:glow>
                </a:effectLst>
              </a:rPr>
              <a:t>After</a:t>
            </a:r>
          </a:p>
        </p:txBody>
      </p:sp>
      <p:pic>
        <p:nvPicPr>
          <p:cNvPr id="11" name="Picture 2">
            <a:extLst>
              <a:ext uri="{FF2B5EF4-FFF2-40B4-BE49-F238E27FC236}">
                <a16:creationId xmlns:a16="http://schemas.microsoft.com/office/drawing/2014/main" id="{B86399FC-6A52-FF57-20D9-921A4050F5B5}"/>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795625" y="156639"/>
            <a:ext cx="2195227" cy="1593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5054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61F9168E-5A35-13E8-8EE3-DB31D893692C}"/>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335"/>
            <a:ext cx="9144000" cy="4367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a:extLst>
              <a:ext uri="{FF2B5EF4-FFF2-40B4-BE49-F238E27FC236}">
                <a16:creationId xmlns:a16="http://schemas.microsoft.com/office/drawing/2014/main" id="{161360C7-A6CE-7ED7-9360-DEFDFB621B33}"/>
              </a:ext>
            </a:extLst>
          </p:cNvPr>
          <p:cNvSpPr>
            <a:spLocks noGrp="1"/>
          </p:cNvSpPr>
          <p:nvPr>
            <p:ph type="title"/>
          </p:nvPr>
        </p:nvSpPr>
        <p:spPr/>
        <p:txBody>
          <a:bodyPr/>
          <a:lstStyle/>
          <a:p>
            <a:r>
              <a:rPr lang="en-US" dirty="0">
                <a:solidFill>
                  <a:schemeClr val="bg2"/>
                </a:solidFill>
              </a:rPr>
              <a:t>Conclusions</a:t>
            </a:r>
          </a:p>
        </p:txBody>
      </p:sp>
      <p:sp>
        <p:nvSpPr>
          <p:cNvPr id="7" name="Text Placeholder 6">
            <a:extLst>
              <a:ext uri="{FF2B5EF4-FFF2-40B4-BE49-F238E27FC236}">
                <a16:creationId xmlns:a16="http://schemas.microsoft.com/office/drawing/2014/main" id="{43D2D76D-F1DC-4040-9E8B-6EAD2174BAF4}"/>
              </a:ext>
            </a:extLst>
          </p:cNvPr>
          <p:cNvSpPr>
            <a:spLocks noGrp="1"/>
          </p:cNvSpPr>
          <p:nvPr>
            <p:ph type="body" sz="quarter" idx="11"/>
          </p:nvPr>
        </p:nvSpPr>
        <p:spPr>
          <a:xfrm>
            <a:off x="648211" y="953307"/>
            <a:ext cx="7847578" cy="2854911"/>
          </a:xfrm>
        </p:spPr>
        <p:txBody>
          <a:bodyPr>
            <a:normAutofit fontScale="92500"/>
          </a:bodyPr>
          <a:lstStyle/>
          <a:p>
            <a:r>
              <a:rPr lang="en-US" dirty="0">
                <a:solidFill>
                  <a:schemeClr val="bg1"/>
                </a:solidFill>
              </a:rPr>
              <a:t>Generally, we expect more wildfire smoke in the future</a:t>
            </a:r>
          </a:p>
          <a:p>
            <a:r>
              <a:rPr lang="en-US" dirty="0">
                <a:solidFill>
                  <a:schemeClr val="bg1"/>
                </a:solidFill>
              </a:rPr>
              <a:t>Our website is a great place to stay informed and direct any questions: </a:t>
            </a:r>
            <a:r>
              <a:rPr lang="en-US" dirty="0">
                <a:solidFill>
                  <a:schemeClr val="bg2"/>
                </a:solidFill>
                <a:hlinkClick r:id="rId3">
                  <a:extLst>
                    <a:ext uri="{A12FA001-AC4F-418D-AE19-62706E023703}">
                      <ahyp:hlinkClr xmlns:ahyp="http://schemas.microsoft.com/office/drawing/2018/hyperlinkcolor" val="tx"/>
                    </a:ext>
                  </a:extLst>
                </a:hlinkClick>
              </a:rPr>
              <a:t>www.pscleanair.gov</a:t>
            </a:r>
            <a:endParaRPr lang="en-US" dirty="0">
              <a:solidFill>
                <a:schemeClr val="bg2"/>
              </a:solidFill>
            </a:endParaRPr>
          </a:p>
          <a:p>
            <a:r>
              <a:rPr lang="en-US" dirty="0">
                <a:solidFill>
                  <a:schemeClr val="bg1"/>
                </a:solidFill>
              </a:rPr>
              <a:t>Our social media (Facebook and Twitter) may also have more recent updates</a:t>
            </a:r>
          </a:p>
          <a:p>
            <a:r>
              <a:rPr lang="en-US" dirty="0">
                <a:solidFill>
                  <a:schemeClr val="bg1"/>
                </a:solidFill>
              </a:rPr>
              <a:t>This presentation focuses on forecasting and communicating wildfire smoke events and reducing exposure</a:t>
            </a:r>
          </a:p>
          <a:p>
            <a:pPr marL="842814" lvl="2" indent="-285750"/>
            <a:r>
              <a:rPr lang="en-US" sz="1200" dirty="0">
                <a:solidFill>
                  <a:schemeClr val="bg1"/>
                </a:solidFill>
              </a:rPr>
              <a:t>Climate change (and warmer, drier conditions) is an established key contributor to wildfire risk</a:t>
            </a:r>
          </a:p>
          <a:p>
            <a:pPr marL="842814" lvl="2" indent="-285750"/>
            <a:r>
              <a:rPr lang="en-US" sz="1200" dirty="0">
                <a:solidFill>
                  <a:schemeClr val="bg1"/>
                </a:solidFill>
              </a:rPr>
              <a:t>Our Agency and partner actions to reduce greenhouse gas emissions – if replicated at scale  and over time – could reduce wildfire smoke</a:t>
            </a:r>
          </a:p>
          <a:p>
            <a:endParaRPr lang="en-US" dirty="0">
              <a:solidFill>
                <a:schemeClr val="bg1"/>
              </a:solidFill>
            </a:endParaRPr>
          </a:p>
        </p:txBody>
      </p:sp>
    </p:spTree>
    <p:extLst>
      <p:ext uri="{BB962C8B-B14F-4D97-AF65-F5344CB8AC3E}">
        <p14:creationId xmlns:p14="http://schemas.microsoft.com/office/powerpoint/2010/main" val="226652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EE944E2-430D-9863-BB86-08CD3E6C6F60}"/>
              </a:ext>
            </a:extLst>
          </p:cNvPr>
          <p:cNvSpPr>
            <a:spLocks noGrp="1"/>
          </p:cNvSpPr>
          <p:nvPr>
            <p:ph type="title"/>
          </p:nvPr>
        </p:nvSpPr>
        <p:spPr>
          <a:xfrm>
            <a:off x="238729" y="540957"/>
            <a:ext cx="8756398" cy="427389"/>
          </a:xfrm>
        </p:spPr>
        <p:txBody>
          <a:bodyPr>
            <a:normAutofit/>
          </a:bodyPr>
          <a:lstStyle/>
          <a:p>
            <a:pPr>
              <a:lnSpc>
                <a:spcPct val="100000"/>
              </a:lnSpc>
            </a:pPr>
            <a:r>
              <a:rPr lang="en-US" sz="1600" dirty="0">
                <a:solidFill>
                  <a:schemeClr val="accent1"/>
                </a:solidFill>
                <a:latin typeface="Poppins" panose="00000500000000000000" pitchFamily="2" charset="0"/>
                <a:cs typeface="Poppins" panose="00000500000000000000" pitchFamily="2" charset="0"/>
              </a:rPr>
              <a:t>Majority of days in “good” and “moderate” year-round</a:t>
            </a:r>
          </a:p>
        </p:txBody>
      </p:sp>
      <p:sp>
        <p:nvSpPr>
          <p:cNvPr id="2" name="Title 1">
            <a:extLst>
              <a:ext uri="{FF2B5EF4-FFF2-40B4-BE49-F238E27FC236}">
                <a16:creationId xmlns:a16="http://schemas.microsoft.com/office/drawing/2014/main" id="{C77A840A-8D37-0740-0D88-7FD38F0795BC}"/>
              </a:ext>
            </a:extLst>
          </p:cNvPr>
          <p:cNvSpPr txBox="1">
            <a:spLocks/>
          </p:cNvSpPr>
          <p:nvPr/>
        </p:nvSpPr>
        <p:spPr>
          <a:xfrm>
            <a:off x="148873" y="117721"/>
            <a:ext cx="4797911" cy="362984"/>
          </a:xfrm>
          <a:prstGeom prst="rect">
            <a:avLst/>
          </a:prstGeom>
        </p:spPr>
        <p:txBody>
          <a:bodyPr wrap="none" lIns="0" tIns="0" rIns="0" bIns="0">
            <a:normAutofit/>
          </a:bodyPr>
          <a:lstStyle>
            <a:lvl1pPr algn="l" defTabSz="685617" rtl="0" eaLnBrk="1" latinLnBrk="0" hangingPunct="1">
              <a:lnSpc>
                <a:spcPct val="90000"/>
              </a:lnSpc>
              <a:spcBef>
                <a:spcPct val="0"/>
              </a:spcBef>
              <a:buNone/>
              <a:defRPr sz="2500" kern="1200" spc="82" baseline="0">
                <a:solidFill>
                  <a:schemeClr val="accent2"/>
                </a:solidFill>
                <a:latin typeface="Poppins SemiBold" pitchFamily="2" charset="77"/>
                <a:ea typeface="+mj-ea"/>
                <a:cs typeface="+mj-cs"/>
              </a:defRPr>
            </a:lvl1pPr>
          </a:lstStyle>
          <a:p>
            <a:endParaRPr lang="en-US" dirty="0">
              <a:latin typeface="Poppins SemiBold"/>
            </a:endParaRPr>
          </a:p>
        </p:txBody>
      </p:sp>
      <p:pic>
        <p:nvPicPr>
          <p:cNvPr id="12" name="Picture 11">
            <a:extLst>
              <a:ext uri="{FF2B5EF4-FFF2-40B4-BE49-F238E27FC236}">
                <a16:creationId xmlns:a16="http://schemas.microsoft.com/office/drawing/2014/main" id="{97F37322-D40C-9C10-558B-0D480F2830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132064"/>
            <a:ext cx="4386596" cy="3183521"/>
          </a:xfrm>
          <a:prstGeom prst="rect">
            <a:avLst/>
          </a:prstGeom>
        </p:spPr>
      </p:pic>
      <p:pic>
        <p:nvPicPr>
          <p:cNvPr id="13" name="Picture 12">
            <a:extLst>
              <a:ext uri="{FF2B5EF4-FFF2-40B4-BE49-F238E27FC236}">
                <a16:creationId xmlns:a16="http://schemas.microsoft.com/office/drawing/2014/main" id="{A7C4DCDF-1644-B5F4-EF03-2F6AC3EC62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61750" y="1189214"/>
            <a:ext cx="4304819" cy="3126371"/>
          </a:xfrm>
          <a:prstGeom prst="rect">
            <a:avLst/>
          </a:prstGeom>
        </p:spPr>
      </p:pic>
      <p:sp>
        <p:nvSpPr>
          <p:cNvPr id="4" name="TextBox 3">
            <a:extLst>
              <a:ext uri="{FF2B5EF4-FFF2-40B4-BE49-F238E27FC236}">
                <a16:creationId xmlns:a16="http://schemas.microsoft.com/office/drawing/2014/main" id="{5C689847-E7DB-FDFF-6BB7-F47398664F2D}"/>
              </a:ext>
            </a:extLst>
          </p:cNvPr>
          <p:cNvSpPr txBox="1"/>
          <p:nvPr/>
        </p:nvSpPr>
        <p:spPr>
          <a:xfrm>
            <a:off x="94593" y="9998"/>
            <a:ext cx="8900534" cy="523220"/>
          </a:xfrm>
          <a:prstGeom prst="rect">
            <a:avLst/>
          </a:prstGeom>
          <a:noFill/>
        </p:spPr>
        <p:txBody>
          <a:bodyPr wrap="square">
            <a:spAutoFit/>
          </a:bodyPr>
          <a:lstStyle/>
          <a:p>
            <a:r>
              <a:rPr lang="en-US" sz="2800" dirty="0">
                <a:solidFill>
                  <a:schemeClr val="bg2"/>
                </a:solidFill>
                <a:latin typeface="Poppins SemiBold"/>
              </a:rPr>
              <a:t>More smoke in recent years</a:t>
            </a:r>
            <a:endParaRPr lang="en-US" sz="2800" dirty="0">
              <a:solidFill>
                <a:schemeClr val="bg2"/>
              </a:solidFill>
            </a:endParaRPr>
          </a:p>
        </p:txBody>
      </p:sp>
    </p:spTree>
    <p:extLst>
      <p:ext uri="{BB962C8B-B14F-4D97-AF65-F5344CB8AC3E}">
        <p14:creationId xmlns:p14="http://schemas.microsoft.com/office/powerpoint/2010/main" val="2743466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48842-E3BF-EC4E-5997-903F7E196C64}"/>
              </a:ext>
            </a:extLst>
          </p:cNvPr>
          <p:cNvSpPr>
            <a:spLocks noGrp="1"/>
          </p:cNvSpPr>
          <p:nvPr>
            <p:ph type="title"/>
          </p:nvPr>
        </p:nvSpPr>
        <p:spPr/>
        <p:txBody>
          <a:bodyPr/>
          <a:lstStyle/>
          <a:p>
            <a:r>
              <a:rPr lang="en-US" dirty="0">
                <a:solidFill>
                  <a:schemeClr val="bg2"/>
                </a:solidFill>
              </a:rPr>
              <a:t>Who oversees your air quality?</a:t>
            </a:r>
          </a:p>
        </p:txBody>
      </p:sp>
      <p:pic>
        <p:nvPicPr>
          <p:cNvPr id="3" name="Picture 2">
            <a:extLst>
              <a:ext uri="{FF2B5EF4-FFF2-40B4-BE49-F238E27FC236}">
                <a16:creationId xmlns:a16="http://schemas.microsoft.com/office/drawing/2014/main" id="{AAD06397-D4B9-4ED5-1F4D-A6973A00EF95}"/>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48456" y="1122277"/>
            <a:ext cx="918870" cy="1000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7B4FA78F-E049-32E7-F18B-39992527F7F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12160" y="2343878"/>
            <a:ext cx="791463" cy="913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A picture containing font, graphics, logo, graphic design&#10;&#10;Description automatically generated">
            <a:extLst>
              <a:ext uri="{FF2B5EF4-FFF2-40B4-BE49-F238E27FC236}">
                <a16:creationId xmlns:a16="http://schemas.microsoft.com/office/drawing/2014/main" id="{6707AFB8-85B6-0604-75BA-E809802273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6806" y="3495161"/>
            <a:ext cx="952266" cy="648091"/>
          </a:xfrm>
          <a:prstGeom prst="rect">
            <a:avLst/>
          </a:prstGeom>
        </p:spPr>
      </p:pic>
      <p:sp>
        <p:nvSpPr>
          <p:cNvPr id="8" name="Content Placeholder 2">
            <a:extLst>
              <a:ext uri="{FF2B5EF4-FFF2-40B4-BE49-F238E27FC236}">
                <a16:creationId xmlns:a16="http://schemas.microsoft.com/office/drawing/2014/main" id="{B5CF3DFA-3F2E-3B18-FE07-C75BCB6F331B}"/>
              </a:ext>
            </a:extLst>
          </p:cNvPr>
          <p:cNvSpPr txBox="1">
            <a:spLocks/>
          </p:cNvSpPr>
          <p:nvPr/>
        </p:nvSpPr>
        <p:spPr>
          <a:xfrm>
            <a:off x="754640" y="1213071"/>
            <a:ext cx="5131044" cy="3061527"/>
          </a:xfrm>
          <a:prstGeom prst="rect">
            <a:avLst/>
          </a:prstGeom>
        </p:spPr>
        <p:txBody>
          <a:bodyPr vert="horz" lIns="34286" tIns="17143" rIns="34286" bIns="17143"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otham Medium"/>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otham Medium"/>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otham Medium"/>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otham Medium"/>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otham Medium"/>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50" dirty="0">
                <a:latin typeface="Poppins" panose="00000500000000000000" pitchFamily="2" charset="0"/>
                <a:cs typeface="Poppins" panose="00000500000000000000" pitchFamily="2" charset="0"/>
              </a:rPr>
              <a:t>National Level</a:t>
            </a:r>
          </a:p>
          <a:p>
            <a:endParaRPr lang="en-US" sz="2250" dirty="0">
              <a:latin typeface="Poppins" panose="00000500000000000000" pitchFamily="2" charset="0"/>
              <a:cs typeface="Poppins" panose="00000500000000000000" pitchFamily="2" charset="0"/>
            </a:endParaRPr>
          </a:p>
          <a:p>
            <a:pPr marL="0" indent="0">
              <a:buNone/>
            </a:pPr>
            <a:endParaRPr lang="en-US" sz="2250" dirty="0">
              <a:latin typeface="Poppins" panose="00000500000000000000" pitchFamily="2" charset="0"/>
              <a:cs typeface="Poppins" panose="00000500000000000000" pitchFamily="2" charset="0"/>
            </a:endParaRPr>
          </a:p>
          <a:p>
            <a:r>
              <a:rPr lang="en-US" sz="2250" dirty="0">
                <a:latin typeface="Poppins" panose="00000500000000000000" pitchFamily="2" charset="0"/>
                <a:cs typeface="Poppins" panose="00000500000000000000" pitchFamily="2" charset="0"/>
              </a:rPr>
              <a:t>State Level</a:t>
            </a:r>
          </a:p>
          <a:p>
            <a:endParaRPr lang="en-US" sz="2250" dirty="0">
              <a:latin typeface="Poppins" panose="00000500000000000000" pitchFamily="2" charset="0"/>
              <a:cs typeface="Poppins" panose="00000500000000000000" pitchFamily="2" charset="0"/>
            </a:endParaRPr>
          </a:p>
          <a:p>
            <a:endParaRPr lang="en-US" sz="2250" dirty="0">
              <a:latin typeface="Poppins" panose="00000500000000000000" pitchFamily="2" charset="0"/>
              <a:cs typeface="Poppins" panose="00000500000000000000" pitchFamily="2" charset="0"/>
            </a:endParaRPr>
          </a:p>
          <a:p>
            <a:r>
              <a:rPr lang="en-US" sz="2250" dirty="0">
                <a:latin typeface="Poppins" panose="00000500000000000000" pitchFamily="2" charset="0"/>
                <a:cs typeface="Poppins" panose="00000500000000000000" pitchFamily="2" charset="0"/>
              </a:rPr>
              <a:t>Local Level</a:t>
            </a:r>
          </a:p>
        </p:txBody>
      </p:sp>
    </p:spTree>
    <p:extLst>
      <p:ext uri="{BB962C8B-B14F-4D97-AF65-F5344CB8AC3E}">
        <p14:creationId xmlns:p14="http://schemas.microsoft.com/office/powerpoint/2010/main" val="37155772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DFC86A-026F-4E00-8099-F38F23FD63EB}"/>
              </a:ext>
            </a:extLst>
          </p:cNvPr>
          <p:cNvSpPr>
            <a:spLocks noGrp="1"/>
          </p:cNvSpPr>
          <p:nvPr>
            <p:ph type="title"/>
          </p:nvPr>
        </p:nvSpPr>
        <p:spPr/>
        <p:txBody>
          <a:bodyPr/>
          <a:lstStyle/>
          <a:p>
            <a:r>
              <a:rPr lang="en-US" dirty="0">
                <a:solidFill>
                  <a:schemeClr val="bg2"/>
                </a:solidFill>
              </a:rPr>
              <a:t>Other sites and apps have serious limitations</a:t>
            </a:r>
          </a:p>
        </p:txBody>
      </p:sp>
      <p:sp>
        <p:nvSpPr>
          <p:cNvPr id="7" name="Text Placeholder 6">
            <a:extLst>
              <a:ext uri="{FF2B5EF4-FFF2-40B4-BE49-F238E27FC236}">
                <a16:creationId xmlns:a16="http://schemas.microsoft.com/office/drawing/2014/main" id="{72250656-4A9F-A218-E789-909DCDDFF262}"/>
              </a:ext>
            </a:extLst>
          </p:cNvPr>
          <p:cNvSpPr>
            <a:spLocks noGrp="1"/>
          </p:cNvSpPr>
          <p:nvPr>
            <p:ph type="body" sz="quarter" idx="11"/>
          </p:nvPr>
        </p:nvSpPr>
        <p:spPr>
          <a:xfrm>
            <a:off x="647997" y="1239020"/>
            <a:ext cx="7847578" cy="2872572"/>
          </a:xfrm>
        </p:spPr>
        <p:txBody>
          <a:bodyPr>
            <a:normAutofit/>
          </a:bodyPr>
          <a:lstStyle/>
          <a:p>
            <a:r>
              <a:rPr lang="en-US" dirty="0"/>
              <a:t>Non-AQI color scales</a:t>
            </a:r>
          </a:p>
          <a:p>
            <a:endParaRPr lang="en-US" dirty="0"/>
          </a:p>
          <a:p>
            <a:r>
              <a:rPr lang="en-US" dirty="0"/>
              <a:t>Other sites lump or average when zoomed out</a:t>
            </a:r>
          </a:p>
          <a:p>
            <a:endParaRPr lang="en-US" dirty="0"/>
          </a:p>
          <a:p>
            <a:r>
              <a:rPr lang="en-US" dirty="0"/>
              <a:t>Unknown sources of where the information is coming up and often doesn’t match</a:t>
            </a:r>
          </a:p>
          <a:p>
            <a:endParaRPr lang="en-US" dirty="0"/>
          </a:p>
        </p:txBody>
      </p:sp>
    </p:spTree>
    <p:extLst>
      <p:ext uri="{BB962C8B-B14F-4D97-AF65-F5344CB8AC3E}">
        <p14:creationId xmlns:p14="http://schemas.microsoft.com/office/powerpoint/2010/main" val="3215506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lIns="0" tIns="0" rIns="0" bIns="0" anchor="t">
            <a:normAutofit/>
          </a:bodyPr>
          <a:lstStyle/>
          <a:p>
            <a:r>
              <a:rPr lang="en-US" dirty="0">
                <a:solidFill>
                  <a:schemeClr val="bg2"/>
                </a:solidFill>
                <a:latin typeface="Poppins SemiBold"/>
                <a:cs typeface="Poppins SemiBold"/>
              </a:rPr>
              <a:t>What We Do</a:t>
            </a:r>
          </a:p>
        </p:txBody>
      </p:sp>
      <p:sp>
        <p:nvSpPr>
          <p:cNvPr id="5" name="Text Placeholder 4"/>
          <p:cNvSpPr>
            <a:spLocks noGrp="1"/>
          </p:cNvSpPr>
          <p:nvPr>
            <p:ph type="body" sz="quarter" idx="16"/>
          </p:nvPr>
        </p:nvSpPr>
        <p:spPr>
          <a:xfrm>
            <a:off x="3905124" y="799165"/>
            <a:ext cx="4777835" cy="3341632"/>
          </a:xfrm>
        </p:spPr>
        <p:txBody>
          <a:bodyPr vert="horz" lIns="34281" tIns="17141" rIns="34281" bIns="17141" rtlCol="0" anchor="t">
            <a:noAutofit/>
          </a:bodyPr>
          <a:lstStyle/>
          <a:p>
            <a:pPr marL="213836" indent="-213836">
              <a:buFont typeface="Arial" panose="020B0604020202020204" pitchFamily="34" charset="0"/>
              <a:buChar char="•"/>
            </a:pPr>
            <a:r>
              <a:rPr lang="en-US" dirty="0">
                <a:latin typeface="Poppins"/>
                <a:cs typeface="Poppins"/>
              </a:rPr>
              <a:t>Oversee outdoor air quality in four counties</a:t>
            </a:r>
          </a:p>
          <a:p>
            <a:pPr marL="213836" indent="-213836">
              <a:buFont typeface="Arial" panose="020B0604020202020204" pitchFamily="34" charset="0"/>
              <a:buChar char="•"/>
            </a:pPr>
            <a:r>
              <a:rPr lang="en-US" dirty="0">
                <a:latin typeface="Poppins"/>
                <a:cs typeface="Poppins"/>
              </a:rPr>
              <a:t>Monitor air quality in 4 counties</a:t>
            </a:r>
            <a:endParaRPr lang="en-US" dirty="0">
              <a:cs typeface="Poppins"/>
            </a:endParaRPr>
          </a:p>
          <a:p>
            <a:pPr marL="213836" indent="-213836">
              <a:buFont typeface="Arial" panose="020B0604020202020204" pitchFamily="34" charset="0"/>
              <a:buChar char="•"/>
            </a:pPr>
            <a:r>
              <a:rPr lang="en-US" b="1" dirty="0">
                <a:latin typeface="Poppins"/>
                <a:cs typeface="Poppins"/>
              </a:rPr>
              <a:t>Provide air quality forecasts </a:t>
            </a:r>
            <a:r>
              <a:rPr lang="en-US" dirty="0">
                <a:latin typeface="Poppins"/>
                <a:cs typeface="Poppins"/>
              </a:rPr>
              <a:t>and education; declare air quality burn bans</a:t>
            </a:r>
          </a:p>
          <a:p>
            <a:pPr marL="213836" indent="-213836">
              <a:buFont typeface="Arial" panose="020B0604020202020204" pitchFamily="34" charset="0"/>
              <a:buChar char="•"/>
            </a:pPr>
            <a:r>
              <a:rPr lang="en-US" dirty="0">
                <a:latin typeface="Poppins"/>
                <a:cs typeface="Poppins"/>
              </a:rPr>
              <a:t>Regulate stationary places that emit pollution into the air </a:t>
            </a:r>
          </a:p>
          <a:p>
            <a:pPr marL="213836" indent="-213836">
              <a:buFont typeface="Arial" panose="020B0604020202020204" pitchFamily="34" charset="0"/>
              <a:buChar char="•"/>
            </a:pPr>
            <a:r>
              <a:rPr lang="en-US" dirty="0">
                <a:latin typeface="Poppins"/>
                <a:cs typeface="Poppins"/>
              </a:rPr>
              <a:t>Evaluate and address air impacts from transportation and wood/wildfire smoke</a:t>
            </a:r>
          </a:p>
          <a:p>
            <a:pPr marL="213836" indent="-213836">
              <a:buFont typeface="Arial" panose="020B0604020202020204" pitchFamily="34" charset="0"/>
              <a:buChar char="•"/>
            </a:pPr>
            <a:r>
              <a:rPr lang="en-US" dirty="0">
                <a:latin typeface="Poppins"/>
                <a:cs typeface="Poppins"/>
              </a:rPr>
              <a:t>Promote partnerships and incentives to improve air quality</a:t>
            </a:r>
          </a:p>
          <a:p>
            <a:pPr marL="213836" indent="-213836">
              <a:buFont typeface="Arial" panose="020B0604020202020204" pitchFamily="34" charset="0"/>
              <a:buChar char="•"/>
            </a:pPr>
            <a:endParaRPr lang="en-US" sz="900" dirty="0">
              <a:latin typeface="Poppins"/>
              <a:cs typeface="Poppins"/>
            </a:endParaRPr>
          </a:p>
        </p:txBody>
      </p:sp>
      <p:pic>
        <p:nvPicPr>
          <p:cNvPr id="7" name="Picture Placeholder 6"/>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131301" y="129224"/>
            <a:ext cx="3445764" cy="4230379"/>
          </a:xfrm>
        </p:spPr>
      </p:pic>
    </p:spTree>
    <p:extLst>
      <p:ext uri="{BB962C8B-B14F-4D97-AF65-F5344CB8AC3E}">
        <p14:creationId xmlns:p14="http://schemas.microsoft.com/office/powerpoint/2010/main" val="3400183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733" y="344125"/>
            <a:ext cx="4797911" cy="362984"/>
          </a:xfrm>
        </p:spPr>
        <p:txBody>
          <a:bodyPr>
            <a:noAutofit/>
          </a:bodyPr>
          <a:lstStyle/>
          <a:p>
            <a:r>
              <a:rPr lang="en-US" sz="2800" dirty="0">
                <a:solidFill>
                  <a:schemeClr val="bg2"/>
                </a:solidFill>
                <a:latin typeface="Poppins SemiBold"/>
              </a:rPr>
              <a:t>Wildfire Smoke and Health</a:t>
            </a:r>
            <a:br>
              <a:rPr lang="en-US" sz="2800" dirty="0">
                <a:solidFill>
                  <a:schemeClr val="bg2"/>
                </a:solidFill>
                <a:latin typeface="Poppins SemiBold"/>
              </a:rPr>
            </a:br>
            <a:endParaRPr lang="en-US" sz="2800" dirty="0">
              <a:solidFill>
                <a:schemeClr val="bg2"/>
              </a:solidFill>
              <a:latin typeface="Poppins SemiBold"/>
            </a:endParaRPr>
          </a:p>
        </p:txBody>
      </p:sp>
      <p:sp>
        <p:nvSpPr>
          <p:cNvPr id="9" name="Text Placeholder 7"/>
          <p:cNvSpPr txBox="1">
            <a:spLocks/>
          </p:cNvSpPr>
          <p:nvPr/>
        </p:nvSpPr>
        <p:spPr>
          <a:xfrm>
            <a:off x="225940" y="925613"/>
            <a:ext cx="5315862" cy="1770413"/>
          </a:xfrm>
          <a:prstGeom prst="rect">
            <a:avLst/>
          </a:prstGeom>
        </p:spPr>
        <p:txBody>
          <a:bodyPr>
            <a:noAutofit/>
          </a:bodyPr>
          <a:lstStyle>
            <a:lvl1pPr marL="0" indent="0" algn="l" defTabSz="685617" rtl="0" eaLnBrk="1" latinLnBrk="0" hangingPunct="1">
              <a:lnSpc>
                <a:spcPts val="1912"/>
              </a:lnSpc>
              <a:spcBef>
                <a:spcPts val="0"/>
              </a:spcBef>
              <a:spcAft>
                <a:spcPts val="1350"/>
              </a:spcAft>
              <a:buSzPct val="80000"/>
              <a:buFont typeface="Wingdings" pitchFamily="2" charset="2"/>
              <a:buNone/>
              <a:defRPr sz="1300" kern="1200" spc="26" baseline="0">
                <a:solidFill>
                  <a:schemeClr val="tx1"/>
                </a:solidFill>
                <a:latin typeface="Poppins" pitchFamily="2" charset="77"/>
                <a:ea typeface="+mn-ea"/>
                <a:cs typeface="+mn-cs"/>
              </a:defRPr>
            </a:lvl1pPr>
            <a:lvl2pPr marL="0" indent="0" algn="l" defTabSz="685617" rtl="0" eaLnBrk="1" latinLnBrk="0" hangingPunct="1">
              <a:lnSpc>
                <a:spcPts val="1575"/>
              </a:lnSpc>
              <a:spcBef>
                <a:spcPts val="0"/>
              </a:spcBef>
              <a:spcAft>
                <a:spcPts val="525"/>
              </a:spcAft>
              <a:buSzPct val="80000"/>
              <a:buFont typeface="Wingdings" pitchFamily="2" charset="2"/>
              <a:buNone/>
              <a:defRPr sz="1000" kern="1200" spc="26" baseline="0">
                <a:solidFill>
                  <a:schemeClr val="accent1"/>
                </a:solidFill>
                <a:latin typeface="Poppins" pitchFamily="2" charset="77"/>
                <a:ea typeface="+mn-ea"/>
                <a:cs typeface="+mn-cs"/>
              </a:defRPr>
            </a:lvl2pPr>
            <a:lvl3pPr marL="557064" indent="-128553" algn="l" defTabSz="685617" rtl="0" eaLnBrk="1" latinLnBrk="0" hangingPunct="1">
              <a:lnSpc>
                <a:spcPts val="1350"/>
              </a:lnSpc>
              <a:spcBef>
                <a:spcPts val="0"/>
              </a:spcBef>
              <a:spcAft>
                <a:spcPts val="375"/>
              </a:spcAft>
              <a:buSzPct val="80000"/>
              <a:buFont typeface="Arial" panose="020B0604020202020204" pitchFamily="34" charset="0"/>
              <a:buChar char="•"/>
              <a:defRPr sz="900" kern="1200" spc="26" baseline="0">
                <a:solidFill>
                  <a:schemeClr val="tx2"/>
                </a:solidFill>
                <a:latin typeface="Poppins" pitchFamily="2" charset="77"/>
                <a:ea typeface="+mn-ea"/>
                <a:cs typeface="+mn-cs"/>
              </a:defRPr>
            </a:lvl3pPr>
            <a:lvl4pPr marL="899872" indent="-128553" algn="l" defTabSz="685617" rtl="0" eaLnBrk="1" latinLnBrk="0" hangingPunct="1">
              <a:lnSpc>
                <a:spcPts val="1125"/>
              </a:lnSpc>
              <a:spcBef>
                <a:spcPts val="0"/>
              </a:spcBef>
              <a:spcAft>
                <a:spcPts val="375"/>
              </a:spcAft>
              <a:buSzPct val="80000"/>
              <a:buFont typeface="Arial" panose="020B0604020202020204" pitchFamily="34" charset="0"/>
              <a:buChar char="•"/>
              <a:defRPr sz="900" kern="1200" spc="26" baseline="0">
                <a:solidFill>
                  <a:schemeClr val="accent6">
                    <a:lumMod val="50000"/>
                  </a:schemeClr>
                </a:solidFill>
                <a:latin typeface="Poppins" pitchFamily="2" charset="77"/>
                <a:ea typeface="+mn-ea"/>
                <a:cs typeface="+mn-cs"/>
              </a:defRPr>
            </a:lvl4pPr>
            <a:lvl5pPr marL="1499787" indent="-128553" algn="l" defTabSz="685617" rtl="0" eaLnBrk="1" latinLnBrk="0" hangingPunct="1">
              <a:lnSpc>
                <a:spcPts val="1050"/>
              </a:lnSpc>
              <a:spcBef>
                <a:spcPts val="0"/>
              </a:spcBef>
              <a:spcAft>
                <a:spcPts val="300"/>
              </a:spcAft>
              <a:buSzPct val="80000"/>
              <a:buFont typeface="Arial" panose="020B0604020202020204" pitchFamily="34" charset="0"/>
              <a:buChar char="•"/>
              <a:defRPr sz="800" kern="1200" spc="37" baseline="0">
                <a:solidFill>
                  <a:schemeClr val="accent6">
                    <a:lumMod val="50000"/>
                  </a:schemeClr>
                </a:solidFill>
                <a:latin typeface="Poppins" pitchFamily="2" charset="77"/>
                <a:ea typeface="+mn-ea"/>
                <a:cs typeface="+mn-cs"/>
              </a:defRPr>
            </a:lvl5pPr>
            <a:lvl6pPr marL="1885447" indent="-171404" algn="l" defTabSz="685617"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8256" indent="-171404" algn="l" defTabSz="685617"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71064" indent="-171404" algn="l" defTabSz="685617"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3873" indent="-171404" algn="l" defTabSz="685617"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a:lstStyle>
          <a:p>
            <a:pPr>
              <a:lnSpc>
                <a:spcPct val="100000"/>
              </a:lnSpc>
              <a:spcAft>
                <a:spcPts val="900"/>
              </a:spcAft>
            </a:pPr>
            <a:r>
              <a:rPr lang="en-US" dirty="0">
                <a:solidFill>
                  <a:schemeClr val="bg2"/>
                </a:solidFill>
              </a:rPr>
              <a:t>Many health impacts with highly elevated fine particle pollution events (PM</a:t>
            </a:r>
            <a:r>
              <a:rPr lang="en-US" baseline="-25000" dirty="0">
                <a:solidFill>
                  <a:schemeClr val="bg2"/>
                </a:solidFill>
              </a:rPr>
              <a:t>2.5</a:t>
            </a:r>
            <a:r>
              <a:rPr lang="en-US" dirty="0">
                <a:solidFill>
                  <a:schemeClr val="bg2"/>
                </a:solidFill>
              </a:rPr>
              <a:t>):</a:t>
            </a:r>
          </a:p>
          <a:p>
            <a:pPr marL="285750" indent="-285750">
              <a:lnSpc>
                <a:spcPct val="100000"/>
              </a:lnSpc>
              <a:spcAft>
                <a:spcPts val="900"/>
              </a:spcAft>
              <a:buFont typeface="Arial" panose="020B0604020202020204" pitchFamily="34" charset="0"/>
              <a:buChar char="•"/>
            </a:pPr>
            <a:r>
              <a:rPr lang="en-US" dirty="0"/>
              <a:t>Respiratory irritation, asthma</a:t>
            </a:r>
            <a:endParaRPr lang="en-US" baseline="30000" dirty="0"/>
          </a:p>
          <a:p>
            <a:pPr marL="285750" indent="-285750">
              <a:lnSpc>
                <a:spcPct val="100000"/>
              </a:lnSpc>
              <a:spcAft>
                <a:spcPts val="900"/>
              </a:spcAft>
              <a:buFont typeface="Arial" panose="020B0604020202020204" pitchFamily="34" charset="0"/>
              <a:buChar char="•"/>
            </a:pPr>
            <a:r>
              <a:rPr lang="en-US" dirty="0"/>
              <a:t>Heart attack, stroke</a:t>
            </a:r>
            <a:endParaRPr lang="en-US" baseline="30000" dirty="0"/>
          </a:p>
          <a:p>
            <a:pPr marL="285750" indent="-285750">
              <a:lnSpc>
                <a:spcPct val="100000"/>
              </a:lnSpc>
              <a:spcAft>
                <a:spcPts val="900"/>
              </a:spcAft>
              <a:buFont typeface="Arial" panose="020B0604020202020204" pitchFamily="34" charset="0"/>
              <a:buChar char="•"/>
            </a:pPr>
            <a:r>
              <a:rPr lang="en-US" dirty="0"/>
              <a:t>Increased risk of premature death</a:t>
            </a:r>
            <a:endParaRPr lang="en-US" baseline="30000" dirty="0"/>
          </a:p>
          <a:p>
            <a:pPr marL="285750" indent="-285750">
              <a:lnSpc>
                <a:spcPct val="100000"/>
              </a:lnSpc>
              <a:spcAft>
                <a:spcPts val="900"/>
              </a:spcAft>
              <a:buFont typeface="Arial" panose="020B0604020202020204" pitchFamily="34" charset="0"/>
              <a:buChar char="•"/>
            </a:pPr>
            <a:r>
              <a:rPr lang="en-US" dirty="0"/>
              <a:t>Impacts greater for sensitive groups</a:t>
            </a:r>
            <a:endParaRPr lang="en-US" baseline="30000" dirty="0"/>
          </a:p>
        </p:txBody>
      </p:sp>
      <p:sp>
        <p:nvSpPr>
          <p:cNvPr id="4" name="Rectangle 3">
            <a:extLst>
              <a:ext uri="{FF2B5EF4-FFF2-40B4-BE49-F238E27FC236}">
                <a16:creationId xmlns:a16="http://schemas.microsoft.com/office/drawing/2014/main" id="{D91DFB75-1E15-0EC4-7CAB-284439EB2177}"/>
              </a:ext>
            </a:extLst>
          </p:cNvPr>
          <p:cNvSpPr/>
          <p:nvPr/>
        </p:nvSpPr>
        <p:spPr>
          <a:xfrm>
            <a:off x="4292507" y="4519203"/>
            <a:ext cx="3619693" cy="425758"/>
          </a:xfrm>
          <a:prstGeom prst="rect">
            <a:avLst/>
          </a:prstGeom>
          <a:noFill/>
          <a:ln>
            <a:noFill/>
          </a:ln>
        </p:spPr>
        <p:txBody>
          <a:bodyPr wrap="square">
            <a:spAutoFit/>
          </a:bodyPr>
          <a:lstStyle/>
          <a:p>
            <a:pPr marL="117475" indent="-117475">
              <a:spcAft>
                <a:spcPts val="200"/>
              </a:spcAft>
              <a:buAutoNum type="arabicPeriod"/>
            </a:pPr>
            <a:r>
              <a:rPr lang="en-US" sz="500" dirty="0">
                <a:latin typeface="Poppins" panose="00000500000000000000" pitchFamily="2" charset="0"/>
                <a:cs typeface="Poppins" panose="00000500000000000000" pitchFamily="2" charset="0"/>
                <a:hlinkClick r:id="rId3"/>
              </a:rPr>
              <a:t>https://www.epa.gov/isa/integrated-science-assessment-isa-particulate-matter</a:t>
            </a:r>
            <a:endParaRPr lang="en-US" sz="500" dirty="0">
              <a:latin typeface="Poppins" panose="00000500000000000000" pitchFamily="2" charset="0"/>
              <a:cs typeface="Poppins" panose="00000500000000000000" pitchFamily="2" charset="0"/>
            </a:endParaRPr>
          </a:p>
          <a:p>
            <a:pPr marL="114300" indent="-114300">
              <a:spcAft>
                <a:spcPts val="200"/>
              </a:spcAft>
              <a:buAutoNum type="arabicPeriod"/>
            </a:pPr>
            <a:r>
              <a:rPr lang="en-US" sz="500" dirty="0">
                <a:latin typeface="Poppins" panose="00000500000000000000" pitchFamily="2" charset="0"/>
                <a:cs typeface="Poppins" panose="00000500000000000000" pitchFamily="2" charset="0"/>
                <a:hlinkClick r:id="rId4"/>
              </a:rPr>
              <a:t>https://ehjournal.biomedcentral.com/articles/10.1186/s12940-020-0559-2??utm_source=other_website&amp;utm_medium=cpm&amp;utm_content=leaderboard&amp;utm_campaign=BSCN_2_DD_X-molfeed_MLS</a:t>
            </a:r>
            <a:endParaRPr lang="en-US" sz="500" dirty="0">
              <a:latin typeface="Poppins" panose="00000500000000000000" pitchFamily="2" charset="0"/>
              <a:cs typeface="Poppins" panose="00000500000000000000" pitchFamily="2" charset="0"/>
            </a:endParaRPr>
          </a:p>
        </p:txBody>
      </p:sp>
      <p:pic>
        <p:nvPicPr>
          <p:cNvPr id="6" name="Picture 5">
            <a:extLst>
              <a:ext uri="{FF2B5EF4-FFF2-40B4-BE49-F238E27FC236}">
                <a16:creationId xmlns:a16="http://schemas.microsoft.com/office/drawing/2014/main" id="{67ACB5FA-0F6B-1E8B-AC7D-1E7A166AE95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95976" y="539545"/>
            <a:ext cx="1387244" cy="1843750"/>
          </a:xfrm>
          <a:prstGeom prst="rect">
            <a:avLst/>
          </a:prstGeom>
        </p:spPr>
      </p:pic>
      <p:sp>
        <p:nvSpPr>
          <p:cNvPr id="7" name="Rectangle 6"/>
          <p:cNvSpPr/>
          <p:nvPr/>
        </p:nvSpPr>
        <p:spPr>
          <a:xfrm>
            <a:off x="6845210" y="2402473"/>
            <a:ext cx="1364476" cy="169277"/>
          </a:xfrm>
          <a:prstGeom prst="rect">
            <a:avLst/>
          </a:prstGeom>
        </p:spPr>
        <p:txBody>
          <a:bodyPr wrap="none">
            <a:spAutoFit/>
          </a:bodyPr>
          <a:lstStyle/>
          <a:p>
            <a:r>
              <a:rPr lang="en-US" sz="500" dirty="0">
                <a:solidFill>
                  <a:schemeClr val="bg2"/>
                </a:solidFill>
                <a:hlinkClick r:id="rId6">
                  <a:extLst>
                    <a:ext uri="{A12FA001-AC4F-418D-AE19-62706E023703}">
                      <ahyp:hlinkClr xmlns:ahyp="http://schemas.microsoft.com/office/drawing/2018/hyperlinkcolor" val="tx"/>
                    </a:ext>
                  </a:extLst>
                </a:hlinkClick>
              </a:rPr>
              <a:t>https://unsplash.com/photos/NMZdj2Zu36M</a:t>
            </a:r>
            <a:endParaRPr lang="en-US" sz="500" dirty="0">
              <a:solidFill>
                <a:schemeClr val="bg2"/>
              </a:solidFill>
            </a:endParaRPr>
          </a:p>
        </p:txBody>
      </p:sp>
      <p:sp>
        <p:nvSpPr>
          <p:cNvPr id="8" name="TextBox 7">
            <a:extLst>
              <a:ext uri="{FF2B5EF4-FFF2-40B4-BE49-F238E27FC236}">
                <a16:creationId xmlns:a16="http://schemas.microsoft.com/office/drawing/2014/main" id="{E71A4FD1-9037-ABD9-EDF2-22F2C9366DA0}"/>
              </a:ext>
            </a:extLst>
          </p:cNvPr>
          <p:cNvSpPr txBox="1"/>
          <p:nvPr/>
        </p:nvSpPr>
        <p:spPr>
          <a:xfrm>
            <a:off x="200944" y="2820303"/>
            <a:ext cx="8505106" cy="1123384"/>
          </a:xfrm>
          <a:prstGeom prst="rect">
            <a:avLst/>
          </a:prstGeom>
          <a:noFill/>
        </p:spPr>
        <p:txBody>
          <a:bodyPr wrap="square">
            <a:spAutoFit/>
          </a:bodyPr>
          <a:lstStyle/>
          <a:p>
            <a:pPr>
              <a:lnSpc>
                <a:spcPct val="100000"/>
              </a:lnSpc>
              <a:spcAft>
                <a:spcPts val="900"/>
              </a:spcAft>
            </a:pPr>
            <a:r>
              <a:rPr lang="en-US" sz="1300" dirty="0">
                <a:solidFill>
                  <a:schemeClr val="bg2"/>
                </a:solidFill>
                <a:latin typeface="Poppins" panose="00000500000000000000" pitchFamily="2" charset="0"/>
                <a:cs typeface="Poppins" panose="00000500000000000000" pitchFamily="2" charset="0"/>
              </a:rPr>
              <a:t>The majority of health impacts for PM</a:t>
            </a:r>
            <a:r>
              <a:rPr lang="en-US" sz="1300" baseline="-25000" dirty="0">
                <a:solidFill>
                  <a:schemeClr val="bg2"/>
                </a:solidFill>
                <a:latin typeface="Poppins" panose="00000500000000000000" pitchFamily="2" charset="0"/>
                <a:cs typeface="Poppins" panose="00000500000000000000" pitchFamily="2" charset="0"/>
              </a:rPr>
              <a:t>2.5</a:t>
            </a:r>
            <a:r>
              <a:rPr lang="en-US" sz="1300" dirty="0">
                <a:solidFill>
                  <a:schemeClr val="bg2"/>
                </a:solidFill>
                <a:latin typeface="Poppins" panose="00000500000000000000" pitchFamily="2" charset="0"/>
                <a:cs typeface="Poppins" panose="00000500000000000000" pitchFamily="2" charset="0"/>
              </a:rPr>
              <a:t> come from chronic (annual) exposure.</a:t>
            </a:r>
          </a:p>
          <a:p>
            <a:pPr marL="285750" indent="-285750">
              <a:lnSpc>
                <a:spcPct val="100000"/>
              </a:lnSpc>
              <a:spcAft>
                <a:spcPts val="900"/>
              </a:spcAft>
              <a:buFont typeface="Arial" panose="020B0604020202020204" pitchFamily="34" charset="0"/>
              <a:buChar char="•"/>
            </a:pPr>
            <a:r>
              <a:rPr lang="en-US" sz="1300" dirty="0">
                <a:latin typeface="Poppins" panose="00000500000000000000" pitchFamily="2" charset="0"/>
                <a:cs typeface="Poppins" panose="00000500000000000000" pitchFamily="2" charset="0"/>
              </a:rPr>
              <a:t>Overall, PM</a:t>
            </a:r>
            <a:r>
              <a:rPr lang="en-US" sz="1300" baseline="-25000" dirty="0">
                <a:latin typeface="Poppins" panose="00000500000000000000" pitchFamily="2" charset="0"/>
                <a:cs typeface="Poppins" panose="00000500000000000000" pitchFamily="2" charset="0"/>
              </a:rPr>
              <a:t>2.5</a:t>
            </a:r>
            <a:r>
              <a:rPr lang="en-US" sz="1300" dirty="0">
                <a:latin typeface="Poppins" panose="00000500000000000000" pitchFamily="2" charset="0"/>
                <a:cs typeface="Poppins" panose="00000500000000000000" pitchFamily="2" charset="0"/>
              </a:rPr>
              <a:t> levels are improving over time in our region but wildfire smoke is reducing our gains</a:t>
            </a:r>
          </a:p>
          <a:p>
            <a:pPr marL="285750" indent="-285750">
              <a:lnSpc>
                <a:spcPct val="100000"/>
              </a:lnSpc>
              <a:spcAft>
                <a:spcPts val="900"/>
              </a:spcAft>
              <a:buFont typeface="Arial" panose="020B0604020202020204" pitchFamily="34" charset="0"/>
              <a:buChar char="•"/>
            </a:pPr>
            <a:r>
              <a:rPr lang="en-US" sz="1300" dirty="0">
                <a:latin typeface="Poppins" panose="00000500000000000000" pitchFamily="2" charset="0"/>
                <a:cs typeface="Poppins" panose="00000500000000000000" pitchFamily="2" charset="0"/>
              </a:rPr>
              <a:t>As wildfire smoke events lengthen, can begin to impact annual averages (and associated health impacts)</a:t>
            </a:r>
          </a:p>
        </p:txBody>
      </p:sp>
    </p:spTree>
    <p:extLst>
      <p:ext uri="{BB962C8B-B14F-4D97-AF65-F5344CB8AC3E}">
        <p14:creationId xmlns:p14="http://schemas.microsoft.com/office/powerpoint/2010/main" val="227515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565B1E-3ABD-BFFB-71F6-5B07D2A73380}"/>
              </a:ext>
            </a:extLst>
          </p:cNvPr>
          <p:cNvSpPr>
            <a:spLocks noGrp="1"/>
          </p:cNvSpPr>
          <p:nvPr>
            <p:ph idx="1"/>
          </p:nvPr>
        </p:nvSpPr>
        <p:spPr>
          <a:xfrm>
            <a:off x="237076" y="1160475"/>
            <a:ext cx="4339326" cy="2367131"/>
          </a:xfrm>
        </p:spPr>
        <p:txBody>
          <a:bodyPr>
            <a:normAutofit/>
          </a:bodyPr>
          <a:lstStyle/>
          <a:p>
            <a:pPr>
              <a:lnSpc>
                <a:spcPct val="120000"/>
              </a:lnSpc>
              <a:spcAft>
                <a:spcPts val="600"/>
              </a:spcAft>
            </a:pPr>
            <a:endParaRPr lang="en-US" dirty="0"/>
          </a:p>
          <a:p>
            <a:pPr>
              <a:lnSpc>
                <a:spcPct val="120000"/>
              </a:lnSpc>
              <a:spcAft>
                <a:spcPts val="600"/>
              </a:spcAft>
            </a:pPr>
            <a:r>
              <a:rPr lang="en-US" dirty="0"/>
              <a:t>Canada and PNW season forecasts show higher than average chance</a:t>
            </a:r>
          </a:p>
          <a:p>
            <a:pPr>
              <a:lnSpc>
                <a:spcPct val="120000"/>
              </a:lnSpc>
              <a:spcAft>
                <a:spcPts val="600"/>
              </a:spcAft>
            </a:pPr>
            <a:endParaRPr lang="en-US" dirty="0"/>
          </a:p>
          <a:p>
            <a:pPr>
              <a:lnSpc>
                <a:spcPct val="120000"/>
              </a:lnSpc>
              <a:spcAft>
                <a:spcPts val="600"/>
              </a:spcAft>
            </a:pPr>
            <a:r>
              <a:rPr lang="en-US" dirty="0"/>
              <a:t>Last month has been drier than normal in Eastern WA and Oregon, but normal west of the Cascades</a:t>
            </a:r>
          </a:p>
        </p:txBody>
      </p:sp>
      <p:sp>
        <p:nvSpPr>
          <p:cNvPr id="4" name="Title 1">
            <a:extLst>
              <a:ext uri="{FF2B5EF4-FFF2-40B4-BE49-F238E27FC236}">
                <a16:creationId xmlns:a16="http://schemas.microsoft.com/office/drawing/2014/main" id="{6C85654D-EF60-D93D-B4BE-D979990C9062}"/>
              </a:ext>
            </a:extLst>
          </p:cNvPr>
          <p:cNvSpPr>
            <a:spLocks noGrp="1"/>
          </p:cNvSpPr>
          <p:nvPr>
            <p:ph type="title"/>
          </p:nvPr>
        </p:nvSpPr>
        <p:spPr>
          <a:xfrm>
            <a:off x="237076" y="245008"/>
            <a:ext cx="7547356" cy="362984"/>
          </a:xfrm>
        </p:spPr>
        <p:txBody>
          <a:bodyPr/>
          <a:lstStyle/>
          <a:p>
            <a:r>
              <a:rPr lang="en-US" sz="2800" dirty="0">
                <a:solidFill>
                  <a:schemeClr val="bg2"/>
                </a:solidFill>
                <a:latin typeface="Poppins SemiBold"/>
              </a:rPr>
              <a:t>What will 2024 bring?</a:t>
            </a:r>
          </a:p>
        </p:txBody>
      </p:sp>
      <p:sp>
        <p:nvSpPr>
          <p:cNvPr id="7" name="TextBox 6">
            <a:extLst>
              <a:ext uri="{FF2B5EF4-FFF2-40B4-BE49-F238E27FC236}">
                <a16:creationId xmlns:a16="http://schemas.microsoft.com/office/drawing/2014/main" id="{A3446956-149C-A022-0651-61A730AE6B04}"/>
              </a:ext>
            </a:extLst>
          </p:cNvPr>
          <p:cNvSpPr txBox="1"/>
          <p:nvPr/>
        </p:nvSpPr>
        <p:spPr>
          <a:xfrm>
            <a:off x="3003047" y="4439132"/>
            <a:ext cx="5132781" cy="600164"/>
          </a:xfrm>
          <a:prstGeom prst="rect">
            <a:avLst/>
          </a:prstGeom>
          <a:noFill/>
        </p:spPr>
        <p:txBody>
          <a:bodyPr wrap="square" rtlCol="0">
            <a:spAutoFit/>
          </a:bodyPr>
          <a:lstStyle/>
          <a:p>
            <a:r>
              <a:rPr lang="en-US" sz="400" dirty="0">
                <a:solidFill>
                  <a:schemeClr val="accent2"/>
                </a:solidFill>
                <a:latin typeface="Poppins" panose="00000500000000000000" pitchFamily="2" charset="0"/>
                <a:cs typeface="Poppins" panose="00000500000000000000" pitchFamily="2" charset="0"/>
              </a:rPr>
              <a:t>Seasonal outlook issued July 1, 2024: </a:t>
            </a:r>
            <a:r>
              <a:rPr lang="en-US" sz="400" dirty="0">
                <a:solidFill>
                  <a:schemeClr val="accent2"/>
                </a:solidFill>
                <a:latin typeface="Poppins" panose="00000500000000000000" pitchFamily="2" charset="0"/>
                <a:cs typeface="Poppins" panose="00000500000000000000" pitchFamily="2" charset="0"/>
                <a:hlinkClick r:id="rId3">
                  <a:extLst>
                    <a:ext uri="{A12FA001-AC4F-418D-AE19-62706E023703}">
                      <ahyp:hlinkClr xmlns:ahyp="http://schemas.microsoft.com/office/drawing/2018/hyperlinkcolor" val="tx"/>
                    </a:ext>
                  </a:extLst>
                </a:hlinkClick>
              </a:rPr>
              <a:t>https://www.nifc.gov/nicc-files/predictive/outlooks/monthly_seasonal_outlook.pdf</a:t>
            </a:r>
            <a:endParaRPr lang="en-US" sz="400" dirty="0">
              <a:solidFill>
                <a:schemeClr val="accent2"/>
              </a:solidFill>
              <a:latin typeface="Poppins" panose="00000500000000000000" pitchFamily="2" charset="0"/>
              <a:cs typeface="Poppins" panose="00000500000000000000" pitchFamily="2" charset="0"/>
            </a:endParaRPr>
          </a:p>
          <a:p>
            <a:r>
              <a:rPr lang="en-US" sz="400" dirty="0" err="1">
                <a:solidFill>
                  <a:schemeClr val="accent2"/>
                </a:solidFill>
                <a:latin typeface="Poppins" panose="00000500000000000000" pitchFamily="2" charset="0"/>
                <a:cs typeface="Poppins" panose="00000500000000000000" pitchFamily="2" charset="0"/>
              </a:rPr>
              <a:t>Precip</a:t>
            </a:r>
            <a:r>
              <a:rPr lang="en-US" sz="400" dirty="0">
                <a:solidFill>
                  <a:schemeClr val="accent2"/>
                </a:solidFill>
                <a:latin typeface="Poppins" panose="00000500000000000000" pitchFamily="2" charset="0"/>
                <a:cs typeface="Poppins" panose="00000500000000000000" pitchFamily="2" charset="0"/>
              </a:rPr>
              <a:t> anomaly: </a:t>
            </a:r>
            <a:r>
              <a:rPr lang="en-US" sz="400" dirty="0">
                <a:latin typeface="Poppins" panose="00000500000000000000" pitchFamily="2" charset="0"/>
                <a:cs typeface="Poppins" panose="00000500000000000000" pitchFamily="2" charset="0"/>
                <a:hlinkClick r:id="rId4"/>
              </a:rPr>
              <a:t>https://wrcc.dri.edu/cgi-bin/anomimage.pl?wrc30dPpct.png</a:t>
            </a:r>
            <a:endParaRPr lang="en-US" sz="400" dirty="0">
              <a:latin typeface="Poppins" panose="00000500000000000000" pitchFamily="2" charset="0"/>
              <a:cs typeface="Poppins" panose="00000500000000000000" pitchFamily="2" charset="0"/>
            </a:endParaRPr>
          </a:p>
          <a:p>
            <a:r>
              <a:rPr lang="en-US" sz="400" dirty="0">
                <a:solidFill>
                  <a:schemeClr val="accent2"/>
                </a:solidFill>
                <a:latin typeface="Poppins" panose="00000500000000000000" pitchFamily="2" charset="0"/>
                <a:cs typeface="Poppins" panose="00000500000000000000" pitchFamily="2" charset="0"/>
              </a:rPr>
              <a:t>Snowpack anomaly: </a:t>
            </a:r>
            <a:r>
              <a:rPr lang="en-US" sz="300" dirty="0">
                <a:solidFill>
                  <a:schemeClr val="accent2"/>
                </a:solidFill>
                <a:latin typeface="Poppins" panose="00000500000000000000" pitchFamily="2" charset="0"/>
                <a:cs typeface="Poppins" panose="00000500000000000000" pitchFamily="2" charset="0"/>
              </a:rPr>
              <a:t>https://nwcc-apps.sc.egov.usda.gov/imap/#version=169&amp;elements=&amp;networks=!MSNT&amp;states=!&amp;basins=!&amp;hucs=&amp;minElevation=&amp;maxElevation=&amp;elementSelectType=any&amp;activeOnly=true&amp;activeForecastPointsOnly=false&amp;hucLabels=false&amp;hucIdLabels=false&amp;hucParameterLabels=true&amp;stationLabels=&amp;overlays=&amp;hucOverlays=state&amp;basinOpacity=75&amp;basinNoDataOpacity=0&amp;basemapOpacity=100&amp;maskOpacity=100&amp;mode=data&amp;openSections=dataElement,parameter,date,basin,options,elements,location,networks,baseMaps,overlays,labels&amp;controlsOpen=true&amp;popup=&amp;popupMulti=&amp;popupBasin=&amp;base=esriWsr&amp;displayType=basin&amp;basinType=6&amp;dataElement=WTEQ&amp;depth=-8&amp;parameter=PCTMED&amp;frequency=DAILY&amp;duration=I&amp;customDuration=&amp;dayPart=E&amp;monthPart=B&amp;forecastPubDay=1&amp;forecastExceedance=50&amp;useMixedPast=true&amp;seqColor=1&amp;divColor=7&amp;scaleType=D&amp;scaleMin=&amp;scaleMax=&amp;referencePeriodType=fixed&amp;referenceBegin=1991&amp;referenceEnd=2020&amp;minimumYears=20&amp;hucAssociations=true&amp;relativeDate=-1&amp;lat=43.241&amp;lon=-105.285&amp;zoom=5.2&amp;autoExport=full,pdf,2,2,P,BL,Westwide%20SNOTEL,53.1005,29.8803,-100.0054,-127.0528</a:t>
            </a:r>
          </a:p>
          <a:p>
            <a:r>
              <a:rPr lang="en-US" sz="500" dirty="0">
                <a:solidFill>
                  <a:schemeClr val="accent2"/>
                </a:solidFill>
                <a:latin typeface="Poppins" panose="00000500000000000000" pitchFamily="2" charset="0"/>
                <a:cs typeface="Poppins" panose="00000500000000000000" pitchFamily="2" charset="0"/>
              </a:rPr>
              <a:t>https://cwfis.cfs.nrcan.gc.ca/maps/forecasts?type=fsa&amp;month=08</a:t>
            </a:r>
          </a:p>
        </p:txBody>
      </p:sp>
      <p:pic>
        <p:nvPicPr>
          <p:cNvPr id="17" name="Picture 16">
            <a:extLst>
              <a:ext uri="{FF2B5EF4-FFF2-40B4-BE49-F238E27FC236}">
                <a16:creationId xmlns:a16="http://schemas.microsoft.com/office/drawing/2014/main" id="{E077540C-B52D-81A1-FFB8-B67E231ED403}"/>
              </a:ext>
            </a:extLst>
          </p:cNvPr>
          <p:cNvPicPr>
            <a:picLocks noChangeAspect="1"/>
          </p:cNvPicPr>
          <p:nvPr/>
        </p:nvPicPr>
        <p:blipFill>
          <a:blip r:embed="rId5"/>
          <a:stretch>
            <a:fillRect/>
          </a:stretch>
        </p:blipFill>
        <p:spPr>
          <a:xfrm>
            <a:off x="7067485" y="56756"/>
            <a:ext cx="2024686" cy="2514994"/>
          </a:xfrm>
          <a:prstGeom prst="rect">
            <a:avLst/>
          </a:prstGeom>
        </p:spPr>
      </p:pic>
      <p:pic>
        <p:nvPicPr>
          <p:cNvPr id="2" name="Picture 1">
            <a:extLst>
              <a:ext uri="{FF2B5EF4-FFF2-40B4-BE49-F238E27FC236}">
                <a16:creationId xmlns:a16="http://schemas.microsoft.com/office/drawing/2014/main" id="{5CB3161B-340D-B43F-E501-4FD9919D92E6}"/>
              </a:ext>
            </a:extLst>
          </p:cNvPr>
          <p:cNvPicPr>
            <a:picLocks noChangeAspect="1"/>
          </p:cNvPicPr>
          <p:nvPr/>
        </p:nvPicPr>
        <p:blipFill rotWithShape="1">
          <a:blip r:embed="rId6"/>
          <a:srcRect l="9925" r="48953" b="56107"/>
          <a:stretch/>
        </p:blipFill>
        <p:spPr>
          <a:xfrm>
            <a:off x="4609457" y="21062"/>
            <a:ext cx="2300578" cy="1897536"/>
          </a:xfrm>
          <a:prstGeom prst="rect">
            <a:avLst/>
          </a:prstGeom>
        </p:spPr>
      </p:pic>
      <p:pic>
        <p:nvPicPr>
          <p:cNvPr id="5" name="Picture 4">
            <a:extLst>
              <a:ext uri="{FF2B5EF4-FFF2-40B4-BE49-F238E27FC236}">
                <a16:creationId xmlns:a16="http://schemas.microsoft.com/office/drawing/2014/main" id="{E8B525B5-386E-3832-37DF-2EE07AC7BF20}"/>
              </a:ext>
            </a:extLst>
          </p:cNvPr>
          <p:cNvPicPr>
            <a:picLocks noChangeAspect="1"/>
          </p:cNvPicPr>
          <p:nvPr/>
        </p:nvPicPr>
        <p:blipFill>
          <a:blip r:embed="rId7"/>
          <a:stretch>
            <a:fillRect/>
          </a:stretch>
        </p:blipFill>
        <p:spPr>
          <a:xfrm>
            <a:off x="4550022" y="2035900"/>
            <a:ext cx="2517463" cy="2174172"/>
          </a:xfrm>
          <a:prstGeom prst="rect">
            <a:avLst/>
          </a:prstGeom>
        </p:spPr>
      </p:pic>
      <p:pic>
        <p:nvPicPr>
          <p:cNvPr id="8" name="Picture 7">
            <a:extLst>
              <a:ext uri="{FF2B5EF4-FFF2-40B4-BE49-F238E27FC236}">
                <a16:creationId xmlns:a16="http://schemas.microsoft.com/office/drawing/2014/main" id="{87C4A2FC-0735-23DF-E155-A43D31E7C02A}"/>
              </a:ext>
            </a:extLst>
          </p:cNvPr>
          <p:cNvPicPr>
            <a:picLocks noChangeAspect="1"/>
          </p:cNvPicPr>
          <p:nvPr/>
        </p:nvPicPr>
        <p:blipFill rotWithShape="1">
          <a:blip r:embed="rId8"/>
          <a:srcRect l="8731" r="7262"/>
          <a:stretch/>
        </p:blipFill>
        <p:spPr>
          <a:xfrm>
            <a:off x="7304788" y="2604256"/>
            <a:ext cx="1821114" cy="1675122"/>
          </a:xfrm>
          <a:prstGeom prst="rect">
            <a:avLst/>
          </a:prstGeom>
        </p:spPr>
      </p:pic>
    </p:spTree>
    <p:extLst>
      <p:ext uri="{BB962C8B-B14F-4D97-AF65-F5344CB8AC3E}">
        <p14:creationId xmlns:p14="http://schemas.microsoft.com/office/powerpoint/2010/main" val="917032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1031751" y="1771093"/>
            <a:ext cx="7080498" cy="626116"/>
          </a:xfrm>
        </p:spPr>
        <p:txBody>
          <a:bodyPr>
            <a:normAutofit/>
          </a:bodyPr>
          <a:lstStyle/>
          <a:p>
            <a:pPr algn="ctr"/>
            <a:r>
              <a:rPr lang="en-US" sz="3200" dirty="0">
                <a:solidFill>
                  <a:schemeClr val="bg2"/>
                </a:solidFill>
              </a:rPr>
              <a:t>How we Communicate Forecasts</a:t>
            </a:r>
          </a:p>
        </p:txBody>
      </p:sp>
    </p:spTree>
    <p:extLst>
      <p:ext uri="{BB962C8B-B14F-4D97-AF65-F5344CB8AC3E}">
        <p14:creationId xmlns:p14="http://schemas.microsoft.com/office/powerpoint/2010/main" val="3362568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DFC86A-026F-4E00-8099-F38F23FD63EB}"/>
              </a:ext>
            </a:extLst>
          </p:cNvPr>
          <p:cNvSpPr>
            <a:spLocks noGrp="1"/>
          </p:cNvSpPr>
          <p:nvPr>
            <p:ph type="title"/>
          </p:nvPr>
        </p:nvSpPr>
        <p:spPr>
          <a:xfrm>
            <a:off x="374921" y="266340"/>
            <a:ext cx="8394158" cy="362984"/>
          </a:xfrm>
        </p:spPr>
        <p:txBody>
          <a:bodyPr>
            <a:normAutofit/>
          </a:bodyPr>
          <a:lstStyle/>
          <a:p>
            <a:r>
              <a:rPr lang="en-US" sz="2300" dirty="0">
                <a:solidFill>
                  <a:schemeClr val="bg2"/>
                </a:solidFill>
              </a:rPr>
              <a:t>Our Primary Role – Technical Experts for Forecasting</a:t>
            </a:r>
          </a:p>
        </p:txBody>
      </p:sp>
      <p:sp>
        <p:nvSpPr>
          <p:cNvPr id="7" name="Text Placeholder 6">
            <a:extLst>
              <a:ext uri="{FF2B5EF4-FFF2-40B4-BE49-F238E27FC236}">
                <a16:creationId xmlns:a16="http://schemas.microsoft.com/office/drawing/2014/main" id="{72250656-4A9F-A218-E789-909DCDDFF262}"/>
              </a:ext>
            </a:extLst>
          </p:cNvPr>
          <p:cNvSpPr>
            <a:spLocks noGrp="1"/>
          </p:cNvSpPr>
          <p:nvPr>
            <p:ph type="body" sz="quarter" idx="11"/>
          </p:nvPr>
        </p:nvSpPr>
        <p:spPr>
          <a:xfrm>
            <a:off x="299081" y="791222"/>
            <a:ext cx="4729905" cy="3275026"/>
          </a:xfrm>
        </p:spPr>
        <p:txBody>
          <a:bodyPr>
            <a:normAutofit/>
          </a:bodyPr>
          <a:lstStyle/>
          <a:p>
            <a:r>
              <a:rPr lang="en-US" dirty="0"/>
              <a:t>We use several forecasting tools to anticipate smoke events and get the message out as quickly as possible to partners to amplify it</a:t>
            </a:r>
          </a:p>
          <a:p>
            <a:r>
              <a:rPr lang="en-US" dirty="0"/>
              <a:t>We are a small agency and rely on partnerships to spread the message quickly</a:t>
            </a:r>
          </a:p>
          <a:p>
            <a:pPr lvl="2"/>
            <a:r>
              <a:rPr lang="en-US" sz="1300" dirty="0">
                <a:solidFill>
                  <a:schemeClr val="tx1"/>
                </a:solidFill>
              </a:rPr>
              <a:t>We have local health jurisdictions we partner with and can often get the message out more broadly with larger networks</a:t>
            </a:r>
          </a:p>
          <a:p>
            <a:pPr lvl="2"/>
            <a:endParaRPr lang="en-US" sz="1300" dirty="0">
              <a:solidFill>
                <a:schemeClr val="tx1"/>
              </a:solidFill>
            </a:endParaRPr>
          </a:p>
          <a:p>
            <a:pPr lvl="2"/>
            <a:r>
              <a:rPr lang="en-US" sz="1300" dirty="0">
                <a:solidFill>
                  <a:schemeClr val="tx1"/>
                </a:solidFill>
              </a:rPr>
              <a:t>We have a </a:t>
            </a:r>
            <a:r>
              <a:rPr lang="en-US" sz="1300" b="1" dirty="0">
                <a:solidFill>
                  <a:schemeClr val="tx1"/>
                </a:solidFill>
              </a:rPr>
              <a:t>joint press release with the local health jurisdictions</a:t>
            </a:r>
            <a:r>
              <a:rPr lang="en-US" sz="1300" dirty="0">
                <a:solidFill>
                  <a:schemeClr val="tx1"/>
                </a:solidFill>
              </a:rPr>
              <a:t> that includes health messaging</a:t>
            </a:r>
          </a:p>
        </p:txBody>
      </p:sp>
      <p:pic>
        <p:nvPicPr>
          <p:cNvPr id="5" name="Picture 4" descr="A train tracks in a forest&#10;&#10;Description automatically generated">
            <a:extLst>
              <a:ext uri="{FF2B5EF4-FFF2-40B4-BE49-F238E27FC236}">
                <a16:creationId xmlns:a16="http://schemas.microsoft.com/office/drawing/2014/main" id="{3D1092E8-9FCF-011C-DFA0-6D2613E519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19521" y="1160964"/>
            <a:ext cx="3791465" cy="253554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10591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DFC86A-026F-4E00-8099-F38F23FD63EB}"/>
              </a:ext>
            </a:extLst>
          </p:cNvPr>
          <p:cNvSpPr>
            <a:spLocks noGrp="1"/>
          </p:cNvSpPr>
          <p:nvPr>
            <p:ph type="title"/>
          </p:nvPr>
        </p:nvSpPr>
        <p:spPr>
          <a:xfrm>
            <a:off x="286903" y="386559"/>
            <a:ext cx="7847959" cy="362984"/>
          </a:xfrm>
        </p:spPr>
        <p:txBody>
          <a:bodyPr/>
          <a:lstStyle/>
          <a:p>
            <a:r>
              <a:rPr lang="en-US" dirty="0">
                <a:solidFill>
                  <a:schemeClr val="bg2"/>
                </a:solidFill>
              </a:rPr>
              <a:t>How to Find the Forecast</a:t>
            </a:r>
          </a:p>
        </p:txBody>
      </p:sp>
      <p:sp>
        <p:nvSpPr>
          <p:cNvPr id="7" name="Text Placeholder 6">
            <a:extLst>
              <a:ext uri="{FF2B5EF4-FFF2-40B4-BE49-F238E27FC236}">
                <a16:creationId xmlns:a16="http://schemas.microsoft.com/office/drawing/2014/main" id="{72250656-4A9F-A218-E789-909DCDDFF262}"/>
              </a:ext>
            </a:extLst>
          </p:cNvPr>
          <p:cNvSpPr>
            <a:spLocks noGrp="1"/>
          </p:cNvSpPr>
          <p:nvPr>
            <p:ph type="body" sz="quarter" idx="11"/>
          </p:nvPr>
        </p:nvSpPr>
        <p:spPr>
          <a:xfrm>
            <a:off x="287117" y="986679"/>
            <a:ext cx="8208886" cy="3275026"/>
          </a:xfrm>
        </p:spPr>
        <p:txBody>
          <a:bodyPr>
            <a:normAutofit/>
          </a:bodyPr>
          <a:lstStyle/>
          <a:p>
            <a:r>
              <a:rPr lang="en-US" dirty="0"/>
              <a:t>Our website: </a:t>
            </a:r>
            <a:r>
              <a:rPr lang="en-US" u="sng" dirty="0">
                <a:solidFill>
                  <a:schemeClr val="bg2"/>
                </a:solidFill>
                <a:hlinkClick r:id="rId3">
                  <a:extLst>
                    <a:ext uri="{A12FA001-AC4F-418D-AE19-62706E023703}">
                      <ahyp:hlinkClr xmlns:ahyp="http://schemas.microsoft.com/office/drawing/2018/hyperlinkcolor" val="tx"/>
                    </a:ext>
                  </a:extLst>
                </a:hlinkClick>
              </a:rPr>
              <a:t>www.pscleanair.</a:t>
            </a:r>
            <a:r>
              <a:rPr lang="en-US" u="sng" dirty="0">
                <a:solidFill>
                  <a:schemeClr val="bg2"/>
                </a:solidFill>
              </a:rPr>
              <a:t>gov</a:t>
            </a:r>
          </a:p>
          <a:p>
            <a:r>
              <a:rPr lang="en-US" dirty="0"/>
              <a:t>Social media: </a:t>
            </a:r>
          </a:p>
          <a:p>
            <a:pPr lvl="3"/>
            <a:r>
              <a:rPr lang="en-US" sz="1300" dirty="0">
                <a:solidFill>
                  <a:schemeClr val="bg2"/>
                </a:solidFill>
                <a:hlinkClick r:id="rId4">
                  <a:extLst>
                    <a:ext uri="{A12FA001-AC4F-418D-AE19-62706E023703}">
                      <ahyp:hlinkClr xmlns:ahyp="http://schemas.microsoft.com/office/drawing/2018/hyperlinkcolor" val="tx"/>
                    </a:ext>
                  </a:extLst>
                </a:hlinkClick>
              </a:rPr>
              <a:t>https://www.facebook.com/pscleanair/</a:t>
            </a:r>
            <a:endParaRPr lang="en-US" sz="1300" dirty="0">
              <a:solidFill>
                <a:schemeClr val="bg2"/>
              </a:solidFill>
            </a:endParaRPr>
          </a:p>
          <a:p>
            <a:pPr lvl="3"/>
            <a:r>
              <a:rPr lang="en-US" sz="1300" dirty="0">
                <a:solidFill>
                  <a:schemeClr val="bg2"/>
                </a:solidFill>
                <a:hlinkClick r:id="rId5">
                  <a:extLst>
                    <a:ext uri="{A12FA001-AC4F-418D-AE19-62706E023703}">
                      <ahyp:hlinkClr xmlns:ahyp="http://schemas.microsoft.com/office/drawing/2018/hyperlinkcolor" val="tx"/>
                    </a:ext>
                  </a:extLst>
                </a:hlinkClick>
              </a:rPr>
              <a:t>https://twitter.com/pscleanair</a:t>
            </a:r>
            <a:endParaRPr lang="en-US" sz="1300" dirty="0">
              <a:solidFill>
                <a:schemeClr val="bg2"/>
              </a:solidFill>
            </a:endParaRPr>
          </a:p>
          <a:p>
            <a:endParaRPr lang="en-US" dirty="0"/>
          </a:p>
          <a:p>
            <a:r>
              <a:rPr lang="en-US" dirty="0"/>
              <a:t>Email sign-up list: </a:t>
            </a:r>
            <a:r>
              <a:rPr lang="en-US" dirty="0">
                <a:solidFill>
                  <a:schemeClr val="bg2"/>
                </a:solidFill>
                <a:hlinkClick r:id="rId6">
                  <a:extLst>
                    <a:ext uri="{A12FA001-AC4F-418D-AE19-62706E023703}">
                      <ahyp:hlinkClr xmlns:ahyp="http://schemas.microsoft.com/office/drawing/2018/hyperlinkcolor" val="tx"/>
                    </a:ext>
                  </a:extLst>
                </a:hlinkClick>
              </a:rPr>
              <a:t>https://bit.ly/2Tahu0X</a:t>
            </a:r>
            <a:endParaRPr lang="en-US" dirty="0">
              <a:solidFill>
                <a:schemeClr val="bg2"/>
              </a:solidFill>
            </a:endParaRPr>
          </a:p>
          <a:p>
            <a:r>
              <a:rPr lang="en-US" dirty="0"/>
              <a:t>For more detail on wildfire smoke: </a:t>
            </a:r>
            <a:r>
              <a:rPr lang="en-US" dirty="0">
                <a:solidFill>
                  <a:schemeClr val="bg2"/>
                </a:solidFill>
                <a:hlinkClick r:id="rId7">
                  <a:extLst>
                    <a:ext uri="{A12FA001-AC4F-418D-AE19-62706E023703}">
                      <ahyp:hlinkClr xmlns:ahyp="http://schemas.microsoft.com/office/drawing/2018/hyperlinkcolor" val="tx"/>
                    </a:ext>
                  </a:extLst>
                </a:hlinkClick>
              </a:rPr>
              <a:t>www.pscleanair.org/wildfire</a:t>
            </a:r>
            <a:endParaRPr lang="en-US" dirty="0">
              <a:solidFill>
                <a:schemeClr val="bg2"/>
              </a:solidFill>
            </a:endParaRPr>
          </a:p>
          <a:p>
            <a:r>
              <a:rPr lang="en-US" dirty="0"/>
              <a:t>We also push out messages with press releases, local TV forecasters, NWS, Ecology, EPA (includes Tribes), city and county partners.  </a:t>
            </a:r>
            <a:endParaRPr lang="en-US" dirty="0">
              <a:highlight>
                <a:srgbClr val="FFFF00"/>
              </a:highlight>
            </a:endParaRPr>
          </a:p>
        </p:txBody>
      </p:sp>
      <p:pic>
        <p:nvPicPr>
          <p:cNvPr id="9" name="Picture 8">
            <a:extLst>
              <a:ext uri="{FF2B5EF4-FFF2-40B4-BE49-F238E27FC236}">
                <a16:creationId xmlns:a16="http://schemas.microsoft.com/office/drawing/2014/main" id="{A871311B-9851-4054-26D0-5757547A045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47165" y="1065481"/>
            <a:ext cx="2809932" cy="1923351"/>
          </a:xfrm>
          <a:prstGeom prst="rect">
            <a:avLst/>
          </a:prstGeom>
        </p:spPr>
      </p:pic>
      <p:pic>
        <p:nvPicPr>
          <p:cNvPr id="15" name="Picture 14">
            <a:extLst>
              <a:ext uri="{FF2B5EF4-FFF2-40B4-BE49-F238E27FC236}">
                <a16:creationId xmlns:a16="http://schemas.microsoft.com/office/drawing/2014/main" id="{78F4C2AB-FFD1-15A8-586F-87298FF82EA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744127" y="749543"/>
            <a:ext cx="2648126" cy="1531411"/>
          </a:xfrm>
          <a:prstGeom prst="rect">
            <a:avLst/>
          </a:prstGeom>
        </p:spPr>
      </p:pic>
    </p:spTree>
    <p:extLst>
      <p:ext uri="{BB962C8B-B14F-4D97-AF65-F5344CB8AC3E}">
        <p14:creationId xmlns:p14="http://schemas.microsoft.com/office/powerpoint/2010/main" val="850419622"/>
      </p:ext>
    </p:extLst>
  </p:cSld>
  <p:clrMapOvr>
    <a:masterClrMapping/>
  </p:clrMapOvr>
</p:sld>
</file>

<file path=ppt/theme/theme1.xml><?xml version="1.0" encoding="utf-8"?>
<a:theme xmlns:a="http://schemas.openxmlformats.org/drawingml/2006/main" name="PowerPoint Presentation - TEMPLATE">
  <a:themeElements>
    <a:clrScheme name="PSCAA Brand Colors">
      <a:dk1>
        <a:srgbClr val="003046"/>
      </a:dk1>
      <a:lt1>
        <a:srgbClr val="FFFFFF"/>
      </a:lt1>
      <a:dk2>
        <a:srgbClr val="0E473E"/>
      </a:dk2>
      <a:lt2>
        <a:srgbClr val="30B2D7"/>
      </a:lt2>
      <a:accent1>
        <a:srgbClr val="045682"/>
      </a:accent1>
      <a:accent2>
        <a:srgbClr val="C0CB01"/>
      </a:accent2>
      <a:accent3>
        <a:srgbClr val="69C3C9"/>
      </a:accent3>
      <a:accent4>
        <a:srgbClr val="BAA91A"/>
      </a:accent4>
      <a:accent5>
        <a:srgbClr val="F5FBFE"/>
      </a:accent5>
      <a:accent6>
        <a:srgbClr val="F1F3F3"/>
      </a:accent6>
      <a:hlink>
        <a:srgbClr val="C0CB01"/>
      </a:hlink>
      <a:folHlink>
        <a:srgbClr val="04568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CAA_Presentation-Template" id="{E26BDF2B-8898-FE45-A4AD-10379391B257}" vid="{53843646-79DA-1642-8E8C-6C6C3866A0CA}"/>
    </a:ext>
  </a:extLst>
</a:theme>
</file>

<file path=ppt/theme/theme2.xml><?xml version="1.0" encoding="utf-8"?>
<a:theme xmlns:a="http://schemas.openxmlformats.org/drawingml/2006/main" name="PSCAA Content Slides">
  <a:themeElements>
    <a:clrScheme name="PSCAA Brand Colors">
      <a:dk1>
        <a:srgbClr val="003046"/>
      </a:dk1>
      <a:lt1>
        <a:srgbClr val="FFFFFF"/>
      </a:lt1>
      <a:dk2>
        <a:srgbClr val="0E473E"/>
      </a:dk2>
      <a:lt2>
        <a:srgbClr val="30B2D7"/>
      </a:lt2>
      <a:accent1>
        <a:srgbClr val="045682"/>
      </a:accent1>
      <a:accent2>
        <a:srgbClr val="C0CB01"/>
      </a:accent2>
      <a:accent3>
        <a:srgbClr val="69C3C9"/>
      </a:accent3>
      <a:accent4>
        <a:srgbClr val="BAA91A"/>
      </a:accent4>
      <a:accent5>
        <a:srgbClr val="F5FBFE"/>
      </a:accent5>
      <a:accent6>
        <a:srgbClr val="F1F3F3"/>
      </a:accent6>
      <a:hlink>
        <a:srgbClr val="C0CB01"/>
      </a:hlink>
      <a:folHlink>
        <a:srgbClr val="04568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CAA_Presentation-Template" id="{E26BDF2B-8898-FE45-A4AD-10379391B257}" vid="{D52D8E21-F592-BD46-8E3C-FBF4F33B2CA6}"/>
    </a:ext>
  </a:extLst>
</a:theme>
</file>

<file path=ppt/theme/theme3.xml><?xml version="1.0" encoding="utf-8"?>
<a:theme xmlns:a="http://schemas.openxmlformats.org/drawingml/2006/main" name="Agency theme">
  <a:themeElements>
    <a:clrScheme name="PSCAA Brand Colors">
      <a:dk1>
        <a:srgbClr val="003046"/>
      </a:dk1>
      <a:lt1>
        <a:srgbClr val="FFFFFF"/>
      </a:lt1>
      <a:dk2>
        <a:srgbClr val="0E473E"/>
      </a:dk2>
      <a:lt2>
        <a:srgbClr val="30B2D7"/>
      </a:lt2>
      <a:accent1>
        <a:srgbClr val="045682"/>
      </a:accent1>
      <a:accent2>
        <a:srgbClr val="C0CB01"/>
      </a:accent2>
      <a:accent3>
        <a:srgbClr val="69C3C9"/>
      </a:accent3>
      <a:accent4>
        <a:srgbClr val="BAA91A"/>
      </a:accent4>
      <a:accent5>
        <a:srgbClr val="F5FBFE"/>
      </a:accent5>
      <a:accent6>
        <a:srgbClr val="F1F3F3"/>
      </a:accent6>
      <a:hlink>
        <a:srgbClr val="C0CB01"/>
      </a:hlink>
      <a:folHlink>
        <a:srgbClr val="04568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ency theme" id="{1D6F1697-AA27-4ACF-A2E7-119A6432EFEB}" vid="{A67A7D4D-E8EC-4E63-BC4B-AEB2A18C3449}"/>
    </a:ext>
  </a:extLst>
</a:theme>
</file>

<file path=ppt/theme/theme4.xml><?xml version="1.0" encoding="utf-8"?>
<a:theme xmlns:a="http://schemas.openxmlformats.org/drawingml/2006/main" name="1_PSCAA Content Slides">
  <a:themeElements>
    <a:clrScheme name="PSCAA Brand Colors">
      <a:dk1>
        <a:srgbClr val="003046"/>
      </a:dk1>
      <a:lt1>
        <a:srgbClr val="FFFFFF"/>
      </a:lt1>
      <a:dk2>
        <a:srgbClr val="0E473E"/>
      </a:dk2>
      <a:lt2>
        <a:srgbClr val="30B2D7"/>
      </a:lt2>
      <a:accent1>
        <a:srgbClr val="045682"/>
      </a:accent1>
      <a:accent2>
        <a:srgbClr val="C0CB01"/>
      </a:accent2>
      <a:accent3>
        <a:srgbClr val="69C3C9"/>
      </a:accent3>
      <a:accent4>
        <a:srgbClr val="BAA91A"/>
      </a:accent4>
      <a:accent5>
        <a:srgbClr val="F5FBFE"/>
      </a:accent5>
      <a:accent6>
        <a:srgbClr val="F1F3F3"/>
      </a:accent6>
      <a:hlink>
        <a:srgbClr val="C0CB01"/>
      </a:hlink>
      <a:folHlink>
        <a:srgbClr val="04568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CAA_Presentation-Template" id="{E26BDF2B-8898-FE45-A4AD-10379391B257}" vid="{D52D8E21-F592-BD46-8E3C-FBF4F33B2CA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05F7BBFB3BE3449FAD26B2F58E5A86" ma:contentTypeVersion="18" ma:contentTypeDescription="Create a new document." ma:contentTypeScope="" ma:versionID="31f7c862b3a77717d2bf549b733c8aa3">
  <xsd:schema xmlns:xsd="http://www.w3.org/2001/XMLSchema" xmlns:xs="http://www.w3.org/2001/XMLSchema" xmlns:p="http://schemas.microsoft.com/office/2006/metadata/properties" xmlns:ns2="a67d1cda-aad8-4802-a8e7-6f52da7b94ff" xmlns:ns3="b61bc3ca-7564-444b-84d7-cda3a208635b" targetNamespace="http://schemas.microsoft.com/office/2006/metadata/properties" ma:root="true" ma:fieldsID="debc2433d144ec8d9f57ee3b60369f56" ns2:_="" ns3:_="">
    <xsd:import namespace="a67d1cda-aad8-4802-a8e7-6f52da7b94ff"/>
    <xsd:import namespace="b61bc3ca-7564-444b-84d7-cda3a208635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7d1cda-aad8-4802-a8e7-6f52da7b94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f3f6854-ddf0-40f9-aa44-eb5763a73b0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61bc3ca-7564-444b-84d7-cda3a208635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2d01ecf-a162-49d7-a5ad-1cba32931204}" ma:internalName="TaxCatchAll" ma:showField="CatchAllData" ma:web="b61bc3ca-7564-444b-84d7-cda3a20863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61bc3ca-7564-444b-84d7-cda3a208635b" xsi:nil="true"/>
    <lcf76f155ced4ddcb4097134ff3c332f xmlns="a67d1cda-aad8-4802-a8e7-6f52da7b94f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3E6DF4-8224-4D45-AA84-0F67A68F54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7d1cda-aad8-4802-a8e7-6f52da7b94ff"/>
    <ds:schemaRef ds:uri="b61bc3ca-7564-444b-84d7-cda3a20863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EA7451-6C58-49E9-8E37-7265FB44F0BF}">
  <ds:schemaRefs>
    <ds:schemaRef ds:uri="http://purl.org/dc/elements/1.1/"/>
    <ds:schemaRef ds:uri="http://schemas.microsoft.com/office/2006/metadata/properties"/>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b61bc3ca-7564-444b-84d7-cda3a208635b"/>
    <ds:schemaRef ds:uri="a67d1cda-aad8-4802-a8e7-6f52da7b94ff"/>
    <ds:schemaRef ds:uri="http://purl.org/dc/dcmitype/"/>
  </ds:schemaRefs>
</ds:datastoreItem>
</file>

<file path=customXml/itemProps3.xml><?xml version="1.0" encoding="utf-8"?>
<ds:datastoreItem xmlns:ds="http://schemas.openxmlformats.org/officeDocument/2006/customXml" ds:itemID="{EC36C040-F8B6-423E-A7FE-73C77A51F2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Presentation - TEMPLATE</Template>
  <TotalTime>2009</TotalTime>
  <Words>2449</Words>
  <Application>Microsoft Office PowerPoint</Application>
  <PresentationFormat>On-screen Show (16:9)</PresentationFormat>
  <Paragraphs>281</Paragraphs>
  <Slides>38</Slides>
  <Notes>15</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38</vt:i4>
      </vt:variant>
    </vt:vector>
  </HeadingPairs>
  <TitlesOfParts>
    <vt:vector size="50" baseType="lpstr">
      <vt:lpstr>Arial Unicode MS</vt:lpstr>
      <vt:lpstr>Arial</vt:lpstr>
      <vt:lpstr>Calibri</vt:lpstr>
      <vt:lpstr>Poppins</vt:lpstr>
      <vt:lpstr>Poppins Medium</vt:lpstr>
      <vt:lpstr>Poppins SemiBold</vt:lpstr>
      <vt:lpstr>Poppins-Medium</vt:lpstr>
      <vt:lpstr>Wingdings</vt:lpstr>
      <vt:lpstr>PowerPoint Presentation - TEMPLATE</vt:lpstr>
      <vt:lpstr>PSCAA Content Slides</vt:lpstr>
      <vt:lpstr>Agency theme</vt:lpstr>
      <vt:lpstr>1_PSCAA Content Slides</vt:lpstr>
      <vt:lpstr>PowerPoint Presentation</vt:lpstr>
      <vt:lpstr>Overview</vt:lpstr>
      <vt:lpstr>Background</vt:lpstr>
      <vt:lpstr>What We Do</vt:lpstr>
      <vt:lpstr>Wildfire Smoke and Health </vt:lpstr>
      <vt:lpstr>What will 2024 bring?</vt:lpstr>
      <vt:lpstr>How we Communicate Forecasts</vt:lpstr>
      <vt:lpstr>Our Primary Role – Technical Experts for Forecasting</vt:lpstr>
      <vt:lpstr>How to Find the Forecast</vt:lpstr>
      <vt:lpstr>Colors to Describe Air Quality</vt:lpstr>
      <vt:lpstr>PowerPoint Presentation</vt:lpstr>
      <vt:lpstr>PowerPoint Presentation</vt:lpstr>
      <vt:lpstr>Forecasts Can be Conservative</vt:lpstr>
      <vt:lpstr>PowerPoint Presentation</vt:lpstr>
      <vt:lpstr>How to Look at Current Levels</vt:lpstr>
      <vt:lpstr>PowerPoint Presentation</vt:lpstr>
      <vt:lpstr>How to Look at Current Levels Across States</vt:lpstr>
      <vt:lpstr>Another Site to See Current Levels</vt:lpstr>
      <vt:lpstr>Burn Bans</vt:lpstr>
      <vt:lpstr>Thank you and Questions</vt:lpstr>
      <vt:lpstr>Extra slides</vt:lpstr>
      <vt:lpstr>Wildfire Smoke and Health </vt:lpstr>
      <vt:lpstr>Study of past WA State wildfire smoke shows health impacts</vt:lpstr>
      <vt:lpstr>Future of Wildfire Smoke</vt:lpstr>
      <vt:lpstr>Our forecasting tools </vt:lpstr>
      <vt:lpstr>Modeling wildfire smoke is hard!</vt:lpstr>
      <vt:lpstr>Satellites images help, but lack vertical information</vt:lpstr>
      <vt:lpstr>Vertical air measurement: the ceilometer</vt:lpstr>
      <vt:lpstr>PowerPoint Presentation</vt:lpstr>
      <vt:lpstr>What can people do about   wildfire smoke exposures?</vt:lpstr>
      <vt:lpstr>Be Prepared</vt:lpstr>
      <vt:lpstr>Be Prepared (page 2)</vt:lpstr>
      <vt:lpstr>Stay indoors</vt:lpstr>
      <vt:lpstr>DIY Filter-fan kits</vt:lpstr>
      <vt:lpstr>Conclusions</vt:lpstr>
      <vt:lpstr>Majority of days in “good” and “moderate” year-round</vt:lpstr>
      <vt:lpstr>Who oversees your air quality?</vt:lpstr>
      <vt:lpstr>Other sites and apps have serious limitations</vt:lpstr>
    </vt:vector>
  </TitlesOfParts>
  <Company>Puget Sound Clean Air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Graeme Carvlin</dc:creator>
  <cp:lastModifiedBy>Graeme Carvlin</cp:lastModifiedBy>
  <cp:revision>116</cp:revision>
  <cp:lastPrinted>2024-05-22T18:15:52Z</cp:lastPrinted>
  <dcterms:created xsi:type="dcterms:W3CDTF">2020-04-02T23:36:26Z</dcterms:created>
  <dcterms:modified xsi:type="dcterms:W3CDTF">2024-07-17T18:44:17Z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0x0101004C05F7BBFB3BE3449FAD26B2F58E5A86</vt:lpwstr>
  </property>
</Properties>
</file>