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Lst>
  <p:notesMasterIdLst>
    <p:notesMasterId r:id="rId25"/>
  </p:notesMasterIdLst>
  <p:sldIdLst>
    <p:sldId id="256" r:id="rId3"/>
    <p:sldId id="275" r:id="rId4"/>
    <p:sldId id="289" r:id="rId5"/>
    <p:sldId id="279" r:id="rId6"/>
    <p:sldId id="299" r:id="rId7"/>
    <p:sldId id="294" r:id="rId8"/>
    <p:sldId id="298" r:id="rId9"/>
    <p:sldId id="296" r:id="rId10"/>
    <p:sldId id="295" r:id="rId11"/>
    <p:sldId id="277" r:id="rId12"/>
    <p:sldId id="276" r:id="rId13"/>
    <p:sldId id="278" r:id="rId14"/>
    <p:sldId id="302" r:id="rId15"/>
    <p:sldId id="300" r:id="rId16"/>
    <p:sldId id="303" r:id="rId17"/>
    <p:sldId id="301" r:id="rId18"/>
    <p:sldId id="283" r:id="rId19"/>
    <p:sldId id="284" r:id="rId20"/>
    <p:sldId id="305" r:id="rId21"/>
    <p:sldId id="306" r:id="rId22"/>
    <p:sldId id="272" r:id="rId23"/>
    <p:sldId id="304" r:id="rId24"/>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ia Park" initials="TP" lastIdx="15" clrIdx="0">
    <p:extLst>
      <p:ext uri="{19B8F6BF-5375-455C-9EA6-DF929625EA0E}">
        <p15:presenceInfo xmlns:p15="http://schemas.microsoft.com/office/powerpoint/2012/main" userId="S::TaniaP@pscleanair.gov::f18037f2-4c79-465e-8ab7-94657ac7d936" providerId="AD"/>
      </p:ext>
    </p:extLst>
  </p:cmAuthor>
  <p:cmAuthor id="2" name="Nina Lawonn" initials="NL" lastIdx="6" clrIdx="1">
    <p:extLst>
      <p:ext uri="{19B8F6BF-5375-455C-9EA6-DF929625EA0E}">
        <p15:presenceInfo xmlns:p15="http://schemas.microsoft.com/office/powerpoint/2012/main" userId="S::NinaL@pscleanair.gov::a37983e0-a701-41a6-a799-a55073c4eef6" providerId="AD"/>
      </p:ext>
    </p:extLst>
  </p:cmAuthor>
  <p:cmAuthor id="3" name="Kim Wells" initials="KW" lastIdx="3" clrIdx="2">
    <p:extLst>
      <p:ext uri="{19B8F6BF-5375-455C-9EA6-DF929625EA0E}">
        <p15:presenceInfo xmlns:p15="http://schemas.microsoft.com/office/powerpoint/2012/main" userId="S::KimW@pscleanair.gov::34592a6b-be48-4d6c-a1eb-77a0afb905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48" autoAdjust="0"/>
  </p:normalViewPr>
  <p:slideViewPr>
    <p:cSldViewPr snapToGrid="0" snapToObjects="1">
      <p:cViewPr varScale="1">
        <p:scale>
          <a:sx n="62" d="100"/>
          <a:sy n="62" d="100"/>
        </p:scale>
        <p:origin x="108" y="78"/>
      </p:cViewPr>
      <p:guideLst>
        <p:guide orient="horz" pos="4320"/>
        <p:guide pos="7681"/>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19852-0640-4653-AE4C-B599913464F1}" type="datetimeFigureOut">
              <a:rPr lang="en-US" smtClean="0"/>
              <a:t>5/26/2023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CE226-F297-4404-B356-8B3ED601E695}" type="slidenum">
              <a:rPr lang="en-US" smtClean="0"/>
              <a:t>‹#›</a:t>
            </a:fld>
            <a:endParaRPr lang="en-US"/>
          </a:p>
        </p:txBody>
      </p:sp>
    </p:spTree>
    <p:extLst>
      <p:ext uri="{BB962C8B-B14F-4D97-AF65-F5344CB8AC3E}">
        <p14:creationId xmlns:p14="http://schemas.microsoft.com/office/powerpoint/2010/main" val="299245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scleanair.gov/262/File-a-Complai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omonews.com/news/local/fire-along-lake-union-sends-huge-plume-of-smoke-over-seattl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an example of the variety of things that we do at the Agency. </a:t>
            </a:r>
          </a:p>
        </p:txBody>
      </p:sp>
      <p:sp>
        <p:nvSpPr>
          <p:cNvPr id="4" name="Slide Number Placeholder 3"/>
          <p:cNvSpPr>
            <a:spLocks noGrp="1"/>
          </p:cNvSpPr>
          <p:nvPr>
            <p:ph type="sldNum" sz="quarter" idx="5"/>
          </p:nvPr>
        </p:nvSpPr>
        <p:spPr/>
        <p:txBody>
          <a:bodyPr/>
          <a:lstStyle/>
          <a:p>
            <a:fld id="{9D3CE226-F297-4404-B356-8B3ED601E695}" type="slidenum">
              <a:rPr lang="en-US" smtClean="0"/>
              <a:t>2</a:t>
            </a:fld>
            <a:endParaRPr lang="en-US"/>
          </a:p>
        </p:txBody>
      </p:sp>
    </p:spTree>
    <p:extLst>
      <p:ext uri="{BB962C8B-B14F-4D97-AF65-F5344CB8AC3E}">
        <p14:creationId xmlns:p14="http://schemas.microsoft.com/office/powerpoint/2010/main" val="2341316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en-US" b="1" dirty="0">
                <a:hlinkClick r:id="rId3"/>
              </a:rPr>
              <a:t>Online:</a:t>
            </a:r>
          </a:p>
          <a:p>
            <a:pPr>
              <a:lnSpc>
                <a:spcPct val="120000"/>
              </a:lnSpc>
              <a:spcAft>
                <a:spcPts val="0"/>
              </a:spcAft>
            </a:pPr>
            <a:r>
              <a:rPr lang="en-US" dirty="0">
                <a:hlinkClick r:id="rId3"/>
              </a:rPr>
              <a:t>https://pscleanair.gov/262/File-a-Complaint</a:t>
            </a:r>
            <a:br>
              <a:rPr lang="en-US" dirty="0"/>
            </a:br>
            <a:endParaRPr lang="en-US" dirty="0">
              <a:solidFill>
                <a:schemeClr val="accent2"/>
              </a:solidFill>
            </a:endParaRPr>
          </a:p>
          <a:p>
            <a:pPr>
              <a:lnSpc>
                <a:spcPct val="120000"/>
              </a:lnSpc>
              <a:spcAft>
                <a:spcPts val="0"/>
              </a:spcAft>
            </a:pPr>
            <a:r>
              <a:rPr lang="en-US" b="1" dirty="0">
                <a:solidFill>
                  <a:schemeClr val="accent2"/>
                </a:solidFill>
              </a:rPr>
              <a:t>Phone:</a:t>
            </a:r>
            <a:br>
              <a:rPr lang="en-US" dirty="0">
                <a:solidFill>
                  <a:schemeClr val="accent2"/>
                </a:solidFill>
              </a:rPr>
            </a:br>
            <a:r>
              <a:rPr lang="en-US" dirty="0">
                <a:solidFill>
                  <a:schemeClr val="accent2"/>
                </a:solidFill>
              </a:rPr>
              <a:t>(800) 552-3565</a:t>
            </a:r>
            <a:br>
              <a:rPr lang="en-US" dirty="0">
                <a:solidFill>
                  <a:schemeClr val="accent2"/>
                </a:solidFill>
              </a:rPr>
            </a:br>
            <a:r>
              <a:rPr lang="en-US" dirty="0">
                <a:solidFill>
                  <a:schemeClr val="accent2"/>
                </a:solidFill>
              </a:rPr>
              <a:t>Language services available</a:t>
            </a:r>
            <a:br>
              <a:rPr lang="en-US" dirty="0">
                <a:solidFill>
                  <a:schemeClr val="accent2"/>
                </a:solidFill>
              </a:rPr>
            </a:br>
            <a:endParaRPr lang="en-US" dirty="0">
              <a:solidFill>
                <a:schemeClr val="accent2"/>
              </a:solidFill>
            </a:endParaRPr>
          </a:p>
          <a:p>
            <a:pPr>
              <a:lnSpc>
                <a:spcPct val="120000"/>
              </a:lnSpc>
              <a:spcAft>
                <a:spcPts val="0"/>
              </a:spcAft>
            </a:pPr>
            <a:r>
              <a:rPr lang="en-US" b="1" dirty="0">
                <a:solidFill>
                  <a:schemeClr val="accent2"/>
                </a:solidFill>
              </a:rPr>
              <a:t>Mail:</a:t>
            </a:r>
            <a:br>
              <a:rPr lang="en-US" dirty="0">
                <a:solidFill>
                  <a:schemeClr val="accent2"/>
                </a:solidFill>
              </a:rPr>
            </a:br>
            <a:r>
              <a:rPr lang="en-US" dirty="0">
                <a:solidFill>
                  <a:schemeClr val="accent2"/>
                </a:solidFill>
              </a:rPr>
              <a:t>Puget Sound Clean Air Agency</a:t>
            </a:r>
            <a:br>
              <a:rPr lang="en-US" dirty="0">
                <a:solidFill>
                  <a:schemeClr val="accent2"/>
                </a:solidFill>
              </a:rPr>
            </a:br>
            <a:r>
              <a:rPr lang="en-US" dirty="0">
                <a:solidFill>
                  <a:schemeClr val="accent2"/>
                </a:solidFill>
              </a:rPr>
              <a:t>Attn: Inspection Department</a:t>
            </a:r>
            <a:br>
              <a:rPr lang="en-US" dirty="0">
                <a:solidFill>
                  <a:schemeClr val="accent2"/>
                </a:solidFill>
              </a:rPr>
            </a:br>
            <a:r>
              <a:rPr lang="en-US" dirty="0">
                <a:solidFill>
                  <a:schemeClr val="accent2"/>
                </a:solidFill>
              </a:rPr>
              <a:t>1904 3rd Avenue</a:t>
            </a:r>
            <a:br>
              <a:rPr lang="en-US" dirty="0">
                <a:solidFill>
                  <a:schemeClr val="accent2"/>
                </a:solidFill>
              </a:rPr>
            </a:br>
            <a:r>
              <a:rPr lang="en-US" dirty="0">
                <a:solidFill>
                  <a:schemeClr val="accent2"/>
                </a:solidFill>
              </a:rPr>
              <a:t>Suite 105</a:t>
            </a:r>
            <a:br>
              <a:rPr lang="en-US" dirty="0">
                <a:solidFill>
                  <a:schemeClr val="accent2"/>
                </a:solidFill>
              </a:rPr>
            </a:br>
            <a:r>
              <a:rPr lang="en-US" dirty="0">
                <a:solidFill>
                  <a:schemeClr val="accent2"/>
                </a:solidFill>
              </a:rPr>
              <a:t>Seattle, WA 98101</a:t>
            </a:r>
          </a:p>
          <a:p>
            <a:pPr>
              <a:lnSpc>
                <a:spcPct val="120000"/>
              </a:lnSpc>
              <a:spcAft>
                <a:spcPts val="0"/>
              </a:spcAft>
            </a:pPr>
            <a:endParaRPr lang="en-US" dirty="0">
              <a:solidFill>
                <a:schemeClr val="accent2"/>
              </a:solidFill>
            </a:endParaRPr>
          </a:p>
          <a:p>
            <a:pPr>
              <a:lnSpc>
                <a:spcPct val="120000"/>
              </a:lnSpc>
              <a:spcAft>
                <a:spcPts val="0"/>
              </a:spcAft>
            </a:pPr>
            <a:r>
              <a:rPr lang="en-US" dirty="0">
                <a:solidFill>
                  <a:schemeClr val="accent2"/>
                </a:solidFill>
              </a:rPr>
              <a:t>Confidentiality &amp; Public Records</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12</a:t>
            </a:fld>
            <a:endParaRPr lang="en-US"/>
          </a:p>
        </p:txBody>
      </p:sp>
    </p:spTree>
    <p:extLst>
      <p:ext uri="{BB962C8B-B14F-4D97-AF65-F5344CB8AC3E}">
        <p14:creationId xmlns:p14="http://schemas.microsoft.com/office/powerpoint/2010/main" val="64797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Evaluated at the inspector’s earliest capability. Inspector could be in a meeting/training/inspection, so when they return to evaluate the complainant and determine the possibility of still being in progress/do you have the capability of arriving onsite while still in progress</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13</a:t>
            </a:fld>
            <a:endParaRPr lang="en-US"/>
          </a:p>
        </p:txBody>
      </p:sp>
    </p:spTree>
    <p:extLst>
      <p:ext uri="{BB962C8B-B14F-4D97-AF65-F5344CB8AC3E}">
        <p14:creationId xmlns:p14="http://schemas.microsoft.com/office/powerpoint/2010/main" val="342693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0000"/>
                </a:solidFill>
              </a:rPr>
              <a:t>Interactive complaint investigation to work through with audience. </a:t>
            </a:r>
          </a:p>
        </p:txBody>
      </p:sp>
      <p:sp>
        <p:nvSpPr>
          <p:cNvPr id="4" name="Slide Number Placeholder 3"/>
          <p:cNvSpPr>
            <a:spLocks noGrp="1"/>
          </p:cNvSpPr>
          <p:nvPr>
            <p:ph type="sldNum" sz="quarter" idx="5"/>
          </p:nvPr>
        </p:nvSpPr>
        <p:spPr/>
        <p:txBody>
          <a:bodyPr/>
          <a:lstStyle/>
          <a:p>
            <a:fld id="{9D3CE226-F297-4404-B356-8B3ED601E695}" type="slidenum">
              <a:rPr lang="en-US" smtClean="0"/>
              <a:t>14</a:t>
            </a:fld>
            <a:endParaRPr lang="en-US"/>
          </a:p>
        </p:txBody>
      </p:sp>
    </p:spTree>
    <p:extLst>
      <p:ext uri="{BB962C8B-B14F-4D97-AF65-F5344CB8AC3E}">
        <p14:creationId xmlns:p14="http://schemas.microsoft.com/office/powerpoint/2010/main" val="403801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Inspector only slides= Slide 14 – 19 </a:t>
            </a:r>
            <a:r>
              <a:rPr lang="en-US" sz="1400" b="1" i="1" dirty="0"/>
              <a:t>(Change slide numbers)</a:t>
            </a:r>
            <a:br>
              <a:rPr lang="en-US" sz="1400" b="1" dirty="0"/>
            </a:br>
            <a:r>
              <a:rPr lang="en-US" dirty="0"/>
              <a:t>If someone is presenting this who is not part of the compliance department, this section should not be included in their presentation to the public/externally.</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15</a:t>
            </a:fld>
            <a:endParaRPr lang="en-US"/>
          </a:p>
        </p:txBody>
      </p:sp>
    </p:spTree>
    <p:extLst>
      <p:ext uri="{BB962C8B-B14F-4D97-AF65-F5344CB8AC3E}">
        <p14:creationId xmlns:p14="http://schemas.microsoft.com/office/powerpoint/2010/main" val="3328796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Nina: Do you have a better screenshot of this? Or can you take a screenshot of the whole spreadsheet and send to me so I can place and crop?</a:t>
            </a:r>
          </a:p>
          <a:p>
            <a:endParaRPr lang="en-US" b="1" i="1" dirty="0"/>
          </a:p>
          <a:p>
            <a:r>
              <a:rPr lang="en-US" b="0" i="0" dirty="0"/>
              <a:t>Example of complaint data analysis.</a:t>
            </a:r>
          </a:p>
        </p:txBody>
      </p:sp>
      <p:sp>
        <p:nvSpPr>
          <p:cNvPr id="4" name="Slide Number Placeholder 3"/>
          <p:cNvSpPr>
            <a:spLocks noGrp="1"/>
          </p:cNvSpPr>
          <p:nvPr>
            <p:ph type="sldNum" sz="quarter" idx="5"/>
          </p:nvPr>
        </p:nvSpPr>
        <p:spPr/>
        <p:txBody>
          <a:bodyPr/>
          <a:lstStyle/>
          <a:p>
            <a:fld id="{9D3CE226-F297-4404-B356-8B3ED601E695}" type="slidenum">
              <a:rPr lang="en-US" smtClean="0"/>
              <a:t>16</a:t>
            </a:fld>
            <a:endParaRPr lang="en-US"/>
          </a:p>
        </p:txBody>
      </p:sp>
    </p:spTree>
    <p:extLst>
      <p:ext uri="{BB962C8B-B14F-4D97-AF65-F5344CB8AC3E}">
        <p14:creationId xmlns:p14="http://schemas.microsoft.com/office/powerpoint/2010/main" val="284371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in the complaint investigation example I will show the audience what I saw when I arrived onsite.</a:t>
            </a:r>
          </a:p>
          <a:p>
            <a:r>
              <a:rPr lang="en-US" dirty="0"/>
              <a:t>There is nothing identifying the source in this picture. I was given approval to use this photo as long as nothing identified the source.</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17</a:t>
            </a:fld>
            <a:endParaRPr lang="en-US"/>
          </a:p>
        </p:txBody>
      </p:sp>
    </p:spTree>
    <p:extLst>
      <p:ext uri="{BB962C8B-B14F-4D97-AF65-F5344CB8AC3E}">
        <p14:creationId xmlns:p14="http://schemas.microsoft.com/office/powerpoint/2010/main" val="178830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amount of complaints received has been shown, data analysis, and onsite observation it is time to work through the potential applicable regulations with the audience. We start with Reg I 9.15 (explaining when it can be applied and that it was not applicable for this investigation).</a:t>
            </a:r>
          </a:p>
          <a:p>
            <a:endParaRPr lang="en-US" dirty="0"/>
          </a:p>
          <a:p>
            <a:r>
              <a:rPr lang="en-US" dirty="0"/>
              <a:t>Note: Reg I 9.15 is applicable to stationary and mobile 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DO NOT READ WORD FOR WORD WHAT IS ON THE SLIDE</a:t>
            </a:r>
          </a:p>
          <a:p>
            <a:endParaRPr lang="en-US" dirty="0"/>
          </a:p>
        </p:txBody>
      </p:sp>
      <p:sp>
        <p:nvSpPr>
          <p:cNvPr id="4" name="Slide Number Placeholder 3"/>
          <p:cNvSpPr>
            <a:spLocks noGrp="1"/>
          </p:cNvSpPr>
          <p:nvPr>
            <p:ph type="sldNum" sz="quarter" idx="10"/>
          </p:nvPr>
        </p:nvSpPr>
        <p:spPr/>
        <p:txBody>
          <a:bodyPr/>
          <a:lstStyle/>
          <a:p>
            <a:fld id="{9D3CE226-F297-4404-B356-8B3ED601E695}" type="slidenum">
              <a:rPr lang="en-US" smtClean="0"/>
              <a:t>18</a:t>
            </a:fld>
            <a:endParaRPr lang="en-US"/>
          </a:p>
        </p:txBody>
      </p:sp>
    </p:spTree>
    <p:extLst>
      <p:ext uri="{BB962C8B-B14F-4D97-AF65-F5344CB8AC3E}">
        <p14:creationId xmlns:p14="http://schemas.microsoft.com/office/powerpoint/2010/main" val="237400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the audience when Reg I 9.03 is used, and how it was not applicable for this complaint investigation. Again, we are ruling out potentially applicable regulations.</a:t>
            </a:r>
            <a:br>
              <a:rPr lang="en-US" dirty="0"/>
            </a:br>
            <a:endParaRPr lang="en-US" dirty="0"/>
          </a:p>
          <a:p>
            <a:r>
              <a:rPr lang="en-US" dirty="0"/>
              <a:t>Not applicable because the source of emissions is not coming from a stack.</a:t>
            </a:r>
          </a:p>
          <a:p>
            <a:endParaRPr lang="en-US" dirty="0"/>
          </a:p>
          <a:p>
            <a:r>
              <a:rPr lang="en-US" b="1" dirty="0"/>
              <a:t>PLEASE DO NOT READ WORD FOR WORD WHAT IS ON THE SLIDE</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19</a:t>
            </a:fld>
            <a:endParaRPr lang="en-US"/>
          </a:p>
        </p:txBody>
      </p:sp>
    </p:spTree>
    <p:extLst>
      <p:ext uri="{BB962C8B-B14F-4D97-AF65-F5344CB8AC3E}">
        <p14:creationId xmlns:p14="http://schemas.microsoft.com/office/powerpoint/2010/main" val="4874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Reg I 9.11 and how it was used in this complaint investigation.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DO NOT READ WORD FOR WORD WHAT IS ON THE SLIDE</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20</a:t>
            </a:fld>
            <a:endParaRPr lang="en-US"/>
          </a:p>
        </p:txBody>
      </p:sp>
    </p:spTree>
    <p:extLst>
      <p:ext uri="{BB962C8B-B14F-4D97-AF65-F5344CB8AC3E}">
        <p14:creationId xmlns:p14="http://schemas.microsoft.com/office/powerpoint/2010/main" val="228340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Enforcement timeline/process</a:t>
            </a:r>
            <a:br>
              <a:rPr lang="en-US" baseline="0" dirty="0"/>
            </a:br>
            <a:r>
              <a:rPr lang="en-US" baseline="0" dirty="0"/>
              <a:t>Inspection/Complaint, NOV, Mitigation,</a:t>
            </a:r>
          </a:p>
        </p:txBody>
      </p:sp>
      <p:sp>
        <p:nvSpPr>
          <p:cNvPr id="4" name="Slide Number Placeholder 3"/>
          <p:cNvSpPr>
            <a:spLocks noGrp="1"/>
          </p:cNvSpPr>
          <p:nvPr>
            <p:ph type="sldNum" sz="quarter" idx="10"/>
          </p:nvPr>
        </p:nvSpPr>
        <p:spPr/>
        <p:txBody>
          <a:bodyPr/>
          <a:lstStyle/>
          <a:p>
            <a:fld id="{9D3CE226-F297-4404-B356-8B3ED601E695}" type="slidenum">
              <a:rPr lang="en-US" smtClean="0"/>
              <a:t>21</a:t>
            </a:fld>
            <a:endParaRPr lang="en-US"/>
          </a:p>
        </p:txBody>
      </p:sp>
    </p:spTree>
    <p:extLst>
      <p:ext uri="{BB962C8B-B14F-4D97-AF65-F5344CB8AC3E}">
        <p14:creationId xmlns:p14="http://schemas.microsoft.com/office/powerpoint/2010/main" val="288590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Segue into: the Agency regulates Industrial sources which represent 11% of the total emissions in the area through permitting and inspections… and now we will talk a little bit about that looks like.</a:t>
            </a:r>
          </a:p>
          <a:p>
            <a:endParaRPr lang="en-US" dirty="0"/>
          </a:p>
          <a:p>
            <a:r>
              <a:rPr lang="en-US" dirty="0"/>
              <a:t>Later we will circle back to talk about how the Agency regulates wood smoke and fugitive dust.</a:t>
            </a:r>
          </a:p>
        </p:txBody>
      </p:sp>
      <p:sp>
        <p:nvSpPr>
          <p:cNvPr id="4" name="Slide Number Placeholder 3"/>
          <p:cNvSpPr>
            <a:spLocks noGrp="1"/>
          </p:cNvSpPr>
          <p:nvPr>
            <p:ph type="sldNum" sz="quarter" idx="5"/>
          </p:nvPr>
        </p:nvSpPr>
        <p:spPr/>
        <p:txBody>
          <a:bodyPr/>
          <a:lstStyle/>
          <a:p>
            <a:fld id="{9D3CE226-F297-4404-B356-8B3ED601E695}" type="slidenum">
              <a:rPr lang="en-US" smtClean="0"/>
              <a:t>3</a:t>
            </a:fld>
            <a:endParaRPr lang="en-US"/>
          </a:p>
        </p:txBody>
      </p:sp>
    </p:spTree>
    <p:extLst>
      <p:ext uri="{BB962C8B-B14F-4D97-AF65-F5344CB8AC3E}">
        <p14:creationId xmlns:p14="http://schemas.microsoft.com/office/powerpoint/2010/main" val="1509710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Talking Point: </a:t>
            </a:r>
            <a:r>
              <a:rPr lang="en-US" dirty="0"/>
              <a:t>Please offer a high level summary of the complaints process before opening the presentation up to questions. </a:t>
            </a:r>
          </a:p>
          <a:p>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22</a:t>
            </a:fld>
            <a:endParaRPr lang="en-US"/>
          </a:p>
        </p:txBody>
      </p:sp>
    </p:spTree>
    <p:extLst>
      <p:ext uri="{BB962C8B-B14F-4D97-AF65-F5344CB8AC3E}">
        <p14:creationId xmlns:p14="http://schemas.microsoft.com/office/powerpoint/2010/main" val="183015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9D3CE226-F297-4404-B356-8B3ED601E695}" type="slidenum">
              <a:rPr lang="en-US" smtClean="0"/>
              <a:t>4</a:t>
            </a:fld>
            <a:endParaRPr lang="en-US"/>
          </a:p>
        </p:txBody>
      </p:sp>
    </p:spTree>
    <p:extLst>
      <p:ext uri="{BB962C8B-B14F-4D97-AF65-F5344CB8AC3E}">
        <p14:creationId xmlns:p14="http://schemas.microsoft.com/office/powerpoint/2010/main" val="50634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serves the purpose of explaining where the </a:t>
            </a:r>
            <a:r>
              <a:rPr lang="en-US" b="0" dirty="0">
                <a:highlight>
                  <a:srgbClr val="FFFF00"/>
                </a:highlight>
              </a:rPr>
              <a:t>Agency gets its authority from.</a:t>
            </a:r>
            <a:endParaRPr lang="en-US" b="0" dirty="0"/>
          </a:p>
        </p:txBody>
      </p:sp>
      <p:sp>
        <p:nvSpPr>
          <p:cNvPr id="4" name="Slide Number Placeholder 3"/>
          <p:cNvSpPr>
            <a:spLocks noGrp="1"/>
          </p:cNvSpPr>
          <p:nvPr>
            <p:ph type="sldNum" sz="quarter" idx="5"/>
          </p:nvPr>
        </p:nvSpPr>
        <p:spPr/>
        <p:txBody>
          <a:bodyPr/>
          <a:lstStyle/>
          <a:p>
            <a:fld id="{9D3CE226-F297-4404-B356-8B3ED601E695}" type="slidenum">
              <a:rPr lang="en-US" smtClean="0"/>
              <a:t>5</a:t>
            </a:fld>
            <a:endParaRPr lang="en-US"/>
          </a:p>
        </p:txBody>
      </p:sp>
    </p:spTree>
    <p:extLst>
      <p:ext uri="{BB962C8B-B14F-4D97-AF65-F5344CB8AC3E}">
        <p14:creationId xmlns:p14="http://schemas.microsoft.com/office/powerpoint/2010/main" val="229300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a stationary source: The agency doesn’t have authority over planes/trains/ships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Alfredo previous wording for the slide: Must have a nonexempt outdoor air pollution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does not qualify for an exemption:  </a:t>
            </a:r>
            <a:br>
              <a:rPr lang="en-US" dirty="0"/>
            </a:br>
            <a:r>
              <a:rPr lang="en-US" dirty="0"/>
              <a:t>above the exemption limit/not an exempt practice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CE226-F297-4404-B356-8B3ED601E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56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NOC Orders – conditional permits from NOC review.  Example:</a:t>
            </a:r>
          </a:p>
          <a:p>
            <a:pPr marL="685800" lvl="1" indent="-228600">
              <a:buFont typeface="Arial" panose="020B0604020202020204" pitchFamily="34" charset="0"/>
              <a:buChar char="•"/>
            </a:pPr>
            <a:r>
              <a:rPr lang="en-US" dirty="0"/>
              <a:t>autobody shop to airplane paint hanger</a:t>
            </a:r>
          </a:p>
          <a:p>
            <a:pPr marL="685800" lvl="1" indent="-228600">
              <a:buFont typeface="Arial" panose="020B0604020202020204" pitchFamily="34" charset="0"/>
              <a:buChar char="•"/>
            </a:pPr>
            <a:r>
              <a:rPr lang="en-US" dirty="0"/>
              <a:t>Small natural gas boiler to powerplant with natural gas turbine</a:t>
            </a:r>
          </a:p>
          <a:p>
            <a:pPr marL="228600" indent="-228600">
              <a:buFont typeface="+mj-lt"/>
              <a:buAutoNum type="arabicPeriod"/>
            </a:pPr>
            <a:r>
              <a:rPr lang="en-US" dirty="0"/>
              <a:t>Synthetic Minor – </a:t>
            </a:r>
            <a:r>
              <a:rPr lang="en-US" b="0" dirty="0"/>
              <a:t>limits less than full potential emissions</a:t>
            </a:r>
          </a:p>
          <a:p>
            <a:pPr marL="685800" lvl="1" indent="-228600">
              <a:buFont typeface="Arial" panose="020B0604020202020204" pitchFamily="34" charset="0"/>
              <a:buChar char="•"/>
            </a:pPr>
            <a:r>
              <a:rPr lang="en-US" dirty="0"/>
              <a:t>Reasons – to stay out of AOP program or make a Fed rule inapplicable (NESHAP)</a:t>
            </a:r>
          </a:p>
          <a:p>
            <a:pPr marL="228600" lvl="0" indent="-228600">
              <a:buFont typeface="+mj-lt"/>
              <a:buAutoNum type="arabicPeriod"/>
            </a:pPr>
            <a:r>
              <a:rPr lang="en-US" dirty="0"/>
              <a:t>Currently – 32 AOP sources ranging from bakeries to Boeing – large sources of emissions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CE226-F297-4404-B356-8B3ED601E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19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We only approve NOCs that meet the approval criteria established in regulations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CE226-F297-4404-B356-8B3ED601E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84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Complaints notifying us of unregistered/unpermitted facilities</a:t>
            </a:r>
            <a:r>
              <a:rPr lang="en-US" baseline="0" dirty="0"/>
              <a:t> or illegal activities that we have authority over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Burn Barrels are illegal</a:t>
            </a:r>
            <a:br>
              <a:rPr lang="en-US" baseline="0" dirty="0"/>
            </a:br>
            <a:r>
              <a:rPr lang="en-US" baseline="0" dirty="0"/>
              <a:t>Burning trash is illegal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Land clearing is illegal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Residential fires w/out permit from FD is illegal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Top Line, Left to Right: </a:t>
            </a:r>
            <a:r>
              <a:rPr lang="en-US" baseline="0" dirty="0"/>
              <a:t>Asbestos, Dust, Chimney Smoke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Bottom Line, Left to Right: </a:t>
            </a:r>
            <a:r>
              <a:rPr lang="en-US" baseline="0" dirty="0"/>
              <a:t>Odor, Industrial Smoke, Outdoor Burning</a:t>
            </a:r>
            <a:endParaRPr lang="en-US" dirty="0"/>
          </a:p>
          <a:p>
            <a:endParaRPr lang="en-US" dirty="0"/>
          </a:p>
        </p:txBody>
      </p:sp>
      <p:sp>
        <p:nvSpPr>
          <p:cNvPr id="4" name="Slide Number Placeholder 3"/>
          <p:cNvSpPr>
            <a:spLocks noGrp="1"/>
          </p:cNvSpPr>
          <p:nvPr>
            <p:ph type="sldNum" sz="quarter" idx="10"/>
          </p:nvPr>
        </p:nvSpPr>
        <p:spPr/>
        <p:txBody>
          <a:bodyPr/>
          <a:lstStyle/>
          <a:p>
            <a:fld id="{9D3CE226-F297-4404-B356-8B3ED601E695}" type="slidenum">
              <a:rPr lang="en-US" smtClean="0"/>
              <a:t>10</a:t>
            </a:fld>
            <a:endParaRPr lang="en-US"/>
          </a:p>
        </p:txBody>
      </p:sp>
    </p:spTree>
    <p:extLst>
      <p:ext uri="{BB962C8B-B14F-4D97-AF65-F5344CB8AC3E}">
        <p14:creationId xmlns:p14="http://schemas.microsoft.com/office/powerpoint/2010/main" val="253926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Noise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Ships:</a:t>
            </a:r>
            <a:br>
              <a:rPr lang="en-US" dirty="0"/>
            </a:br>
            <a:r>
              <a:rPr lang="en-US" dirty="0">
                <a:hlinkClick r:id="rId3"/>
              </a:rPr>
              <a:t>https://komonews.com/news/local/fire-along-lake-union-sends-huge-plume-of-smoke-over-seattle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Top Line, Left to Right: </a:t>
            </a:r>
            <a:r>
              <a:rPr lang="en-US" baseline="0" dirty="0"/>
              <a:t>Mold, Trains, Ships, Emergency Response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Bottom Line, Left to Right: </a:t>
            </a:r>
            <a:r>
              <a:rPr lang="en-US" baseline="0" dirty="0"/>
              <a:t>Lead Paint, Indoor Air Complaints, Wood-fired Commercial Cooking, Planes </a:t>
            </a:r>
            <a:endParaRPr lang="en-US" dirty="0"/>
          </a:p>
          <a:p>
            <a:endParaRPr lang="en-US" dirty="0"/>
          </a:p>
        </p:txBody>
      </p:sp>
      <p:sp>
        <p:nvSpPr>
          <p:cNvPr id="4" name="Slide Number Placeholder 3"/>
          <p:cNvSpPr>
            <a:spLocks noGrp="1"/>
          </p:cNvSpPr>
          <p:nvPr>
            <p:ph type="sldNum" sz="quarter" idx="10"/>
          </p:nvPr>
        </p:nvSpPr>
        <p:spPr/>
        <p:txBody>
          <a:bodyPr/>
          <a:lstStyle/>
          <a:p>
            <a:fld id="{9D3CE226-F297-4404-B356-8B3ED601E695}" type="slidenum">
              <a:rPr lang="en-US" smtClean="0"/>
              <a:t>11</a:t>
            </a:fld>
            <a:endParaRPr lang="en-US"/>
          </a:p>
        </p:txBody>
      </p:sp>
    </p:spTree>
    <p:extLst>
      <p:ext uri="{BB962C8B-B14F-4D97-AF65-F5344CB8AC3E}">
        <p14:creationId xmlns:p14="http://schemas.microsoft.com/office/powerpoint/2010/main" val="4264771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71187-D5E4-A14B-80D0-7A293D34E3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663"/>
            <a:ext cx="24387175" cy="13712337"/>
          </a:xfrm>
          <a:prstGeom prst="rect">
            <a:avLst/>
          </a:prstGeom>
        </p:spPr>
      </p:pic>
      <p:sp>
        <p:nvSpPr>
          <p:cNvPr id="15" name="Picture Placeholder 5">
            <a:extLst>
              <a:ext uri="{FF2B5EF4-FFF2-40B4-BE49-F238E27FC236}">
                <a16:creationId xmlns:a16="http://schemas.microsoft.com/office/drawing/2014/main" id="{5B40D00C-3868-C842-A2FF-CBF770CD7EEF}"/>
              </a:ext>
            </a:extLst>
          </p:cNvPr>
          <p:cNvSpPr>
            <a:spLocks noGrp="1"/>
          </p:cNvSpPr>
          <p:nvPr>
            <p:ph type="pic" sz="quarter" idx="13" hasCustomPrompt="1"/>
          </p:nvPr>
        </p:nvSpPr>
        <p:spPr>
          <a:xfrm>
            <a:off x="0" y="0"/>
            <a:ext cx="24387048" cy="13712336"/>
          </a:xfrm>
          <a:prstGeom prst="rect">
            <a:avLst/>
          </a:prstGeom>
        </p:spPr>
        <p:txBody>
          <a:bodyPr lIns="548640" tIns="548640" rIns="548640"/>
          <a:lstStyle>
            <a:lvl1pPr marL="0" indent="0">
              <a:buFontTx/>
              <a:buNone/>
              <a:defRPr lang="en-US" sz="4000" b="0" i="0" kern="1200" spc="103">
                <a:solidFill>
                  <a:schemeClr val="bg1"/>
                </a:solidFill>
                <a:effectLst/>
                <a:latin typeface="Poppins-Medium"/>
                <a:ea typeface="+mn-ea"/>
                <a:cs typeface="Poppins-Medium"/>
              </a:defRPr>
            </a:lvl1pPr>
          </a:lstStyle>
          <a:p>
            <a:r>
              <a:rPr lang="en-US"/>
              <a:t>Insert Picture Here</a:t>
            </a:r>
          </a:p>
        </p:txBody>
      </p:sp>
      <p:sp>
        <p:nvSpPr>
          <p:cNvPr id="14" name="Text Placeholder 13">
            <a:extLst>
              <a:ext uri="{FF2B5EF4-FFF2-40B4-BE49-F238E27FC236}">
                <a16:creationId xmlns:a16="http://schemas.microsoft.com/office/drawing/2014/main" id="{CFE9EDA6-C787-5F4C-8AB5-C7114635360C}"/>
              </a:ext>
            </a:extLst>
          </p:cNvPr>
          <p:cNvSpPr>
            <a:spLocks noGrp="1"/>
          </p:cNvSpPr>
          <p:nvPr>
            <p:ph type="body" sz="quarter" idx="16" hasCustomPrompt="1"/>
          </p:nvPr>
        </p:nvSpPr>
        <p:spPr>
          <a:xfrm>
            <a:off x="0" y="6858000"/>
            <a:ext cx="24387175" cy="6854825"/>
          </a:xfrm>
          <a:prstGeom prst="rect">
            <a:avLst/>
          </a:prstGeom>
          <a:solidFill>
            <a:schemeClr val="bg1">
              <a:alpha val="94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Title Slide Text Background</a:t>
            </a:r>
          </a:p>
        </p:txBody>
      </p:sp>
      <p:pic>
        <p:nvPicPr>
          <p:cNvPr id="10" name="Picture 9">
            <a:extLst>
              <a:ext uri="{FF2B5EF4-FFF2-40B4-BE49-F238E27FC236}">
                <a16:creationId xmlns:a16="http://schemas.microsoft.com/office/drawing/2014/main" id="{F236B230-430B-E74B-AA7D-C3046AB65B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150072" y="11338560"/>
            <a:ext cx="2704899" cy="1837943"/>
          </a:xfrm>
          <a:prstGeom prst="rect">
            <a:avLst/>
          </a:prstGeom>
        </p:spPr>
      </p:pic>
      <p:sp>
        <p:nvSpPr>
          <p:cNvPr id="4" name="Content Placeholder 3">
            <a:extLst>
              <a:ext uri="{FF2B5EF4-FFF2-40B4-BE49-F238E27FC236}">
                <a16:creationId xmlns:a16="http://schemas.microsoft.com/office/drawing/2014/main" id="{078E9A1F-4D8D-DC48-8293-17CF726DEFDA}"/>
              </a:ext>
            </a:extLst>
          </p:cNvPr>
          <p:cNvSpPr>
            <a:spLocks noGrp="1"/>
          </p:cNvSpPr>
          <p:nvPr>
            <p:ph sz="quarter" idx="15" hasCustomPrompt="1"/>
          </p:nvPr>
        </p:nvSpPr>
        <p:spPr>
          <a:xfrm>
            <a:off x="1014413" y="12877639"/>
            <a:ext cx="2268570" cy="290849"/>
          </a:xfrm>
          <a:prstGeom prst="rect">
            <a:avLst/>
          </a:prstGeom>
        </p:spPr>
        <p:txBody>
          <a:bodyPr wrap="none" lIns="0" tIns="0" rIns="0" bIns="0">
            <a:spAutoFit/>
          </a:bodyPr>
          <a:lstStyle>
            <a:lvl1pPr marL="0" indent="0">
              <a:buFontTx/>
              <a:buNone/>
              <a:defRPr sz="2100" spc="70" baseline="0">
                <a:solidFill>
                  <a:schemeClr val="accent1"/>
                </a:solidFill>
                <a:latin typeface="Poppins SemiBold" pitchFamily="2" charset="77"/>
              </a:defRPr>
            </a:lvl1pPr>
          </a:lstStyle>
          <a:p>
            <a:pPr lvl="0"/>
            <a:r>
              <a:rPr lang="en-US" dirty="0"/>
              <a:t>February 13, 2020</a:t>
            </a:r>
          </a:p>
        </p:txBody>
      </p:sp>
      <p:sp>
        <p:nvSpPr>
          <p:cNvPr id="13" name="Text Placeholder 12">
            <a:extLst>
              <a:ext uri="{FF2B5EF4-FFF2-40B4-BE49-F238E27FC236}">
                <a16:creationId xmlns:a16="http://schemas.microsoft.com/office/drawing/2014/main" id="{7878B809-8762-B547-BB2F-677713E1A9E1}"/>
              </a:ext>
            </a:extLst>
          </p:cNvPr>
          <p:cNvSpPr>
            <a:spLocks noGrp="1"/>
          </p:cNvSpPr>
          <p:nvPr>
            <p:ph type="body" sz="quarter" idx="14" hasCustomPrompt="1"/>
          </p:nvPr>
        </p:nvSpPr>
        <p:spPr>
          <a:xfrm>
            <a:off x="1014413" y="7680325"/>
            <a:ext cx="19619855" cy="1749425"/>
          </a:xfrm>
          <a:prstGeom prst="rect">
            <a:avLst/>
          </a:prstGeom>
        </p:spPr>
        <p:txBody>
          <a:bodyPr lIns="0" tIns="0" rIns="0" bIns="0" anchor="b" anchorCtr="0">
            <a:normAutofit/>
          </a:bodyPr>
          <a:lstStyle>
            <a:lvl1pPr marL="0" indent="0">
              <a:buNone/>
              <a:defRPr sz="6800" b="1" i="0" spc="220" baseline="0">
                <a:solidFill>
                  <a:schemeClr val="bg2"/>
                </a:solidFill>
                <a:latin typeface="Poppins SemiBold" pitchFamily="2" charset="77"/>
                <a:cs typeface="Poppins SemiBold" pitchFamily="2" charset="77"/>
              </a:defRPr>
            </a:lvl1pPr>
          </a:lstStyle>
          <a:p>
            <a:pPr lvl="0"/>
            <a:r>
              <a:rPr lang="en-US"/>
              <a:t>Presentation Title</a:t>
            </a:r>
          </a:p>
        </p:txBody>
      </p:sp>
      <p:sp>
        <p:nvSpPr>
          <p:cNvPr id="8" name="Text Placeholder 7">
            <a:extLst>
              <a:ext uri="{FF2B5EF4-FFF2-40B4-BE49-F238E27FC236}">
                <a16:creationId xmlns:a16="http://schemas.microsoft.com/office/drawing/2014/main" id="{3084F336-D66A-F047-B2CE-CEE2BA8661EE}"/>
              </a:ext>
            </a:extLst>
          </p:cNvPr>
          <p:cNvSpPr>
            <a:spLocks noGrp="1"/>
          </p:cNvSpPr>
          <p:nvPr>
            <p:ph type="body" sz="quarter" idx="17" hasCustomPrompt="1"/>
          </p:nvPr>
        </p:nvSpPr>
        <p:spPr>
          <a:xfrm>
            <a:off x="1014413" y="9429750"/>
            <a:ext cx="19619912" cy="2827338"/>
          </a:xfrm>
          <a:prstGeom prst="rect">
            <a:avLst/>
          </a:prstGeom>
        </p:spPr>
        <p:txBody>
          <a:bodyPr/>
          <a:lstStyle>
            <a:lvl1pPr marL="0" indent="0">
              <a:buNone/>
              <a:defRPr lang="en-US" sz="5600" kern="1200" baseline="0">
                <a:solidFill>
                  <a:srgbClr val="024270"/>
                </a:solidFill>
                <a:effectLst/>
                <a:latin typeface="Poppins" pitchFamily="2" charset="77"/>
                <a:ea typeface="+mn-ea"/>
                <a:cs typeface="+mn-cs"/>
              </a:defRPr>
            </a:lvl1pPr>
            <a:lvl2pPr marL="914400" indent="0">
              <a:buNone/>
              <a:defRPr sz="5600" spc="100" baseline="0">
                <a:solidFill>
                  <a:schemeClr val="accent1"/>
                </a:solidFill>
                <a:latin typeface="Poppins Medium" pitchFamily="2" charset="77"/>
              </a:defRPr>
            </a:lvl2pPr>
            <a:lvl3pPr marL="1828800" indent="0">
              <a:buNone/>
              <a:defRPr sz="5600" spc="100" baseline="0">
                <a:solidFill>
                  <a:schemeClr val="accent1"/>
                </a:solidFill>
                <a:latin typeface="Poppins Medium" pitchFamily="2" charset="77"/>
              </a:defRPr>
            </a:lvl3pPr>
            <a:lvl4pPr marL="2743200" indent="0">
              <a:buNone/>
              <a:defRPr sz="5600" spc="100" baseline="0">
                <a:solidFill>
                  <a:schemeClr val="accent1"/>
                </a:solidFill>
                <a:latin typeface="Poppins Medium" pitchFamily="2" charset="77"/>
              </a:defRPr>
            </a:lvl4pPr>
            <a:lvl5pPr marL="3657600" indent="0">
              <a:buNone/>
              <a:defRPr sz="5600" spc="100" baseline="0">
                <a:solidFill>
                  <a:schemeClr val="accent1"/>
                </a:solidFill>
                <a:latin typeface="Poppins Medium"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3626911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w/ Text">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0454783A-2077-B240-9053-EFF83454F728}"/>
              </a:ext>
            </a:extLst>
          </p:cNvPr>
          <p:cNvSpPr>
            <a:spLocks noGrp="1"/>
          </p:cNvSpPr>
          <p:nvPr>
            <p:ph type="pic" sz="quarter" idx="13" hasCustomPrompt="1"/>
          </p:nvPr>
        </p:nvSpPr>
        <p:spPr>
          <a:xfrm>
            <a:off x="11009376" y="1773936"/>
            <a:ext cx="11045952" cy="9144000"/>
          </a:xfrm>
          <a:prstGeom prst="rect">
            <a:avLst/>
          </a:prstGeom>
          <a:solidFill>
            <a:schemeClr val="accent6"/>
          </a:solidFill>
        </p:spPr>
        <p:txBody>
          <a:bodyPr lIns="365760" tIns="182880" rIns="36576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Infographic Here</a:t>
            </a:r>
          </a:p>
        </p:txBody>
      </p:sp>
      <p:sp>
        <p:nvSpPr>
          <p:cNvPr id="4" name="Title 2">
            <a:extLst>
              <a:ext uri="{FF2B5EF4-FFF2-40B4-BE49-F238E27FC236}">
                <a16:creationId xmlns:a16="http://schemas.microsoft.com/office/drawing/2014/main" id="{AA01F6B1-7F75-2848-8C95-F423031DE8A1}"/>
              </a:ext>
            </a:extLst>
          </p:cNvPr>
          <p:cNvSpPr>
            <a:spLocks noGrp="1"/>
          </p:cNvSpPr>
          <p:nvPr>
            <p:ph type="title" hasCustomPrompt="1"/>
          </p:nvPr>
        </p:nvSpPr>
        <p:spPr>
          <a:xfrm>
            <a:off x="1728217" y="1773936"/>
            <a:ext cx="8028431"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3" name="Text Placeholder 2">
            <a:extLst>
              <a:ext uri="{FF2B5EF4-FFF2-40B4-BE49-F238E27FC236}">
                <a16:creationId xmlns:a16="http://schemas.microsoft.com/office/drawing/2014/main" id="{4CFA23E9-679D-2643-858B-01A8F407F5FC}"/>
              </a:ext>
            </a:extLst>
          </p:cNvPr>
          <p:cNvSpPr>
            <a:spLocks noGrp="1"/>
          </p:cNvSpPr>
          <p:nvPr>
            <p:ph type="body" sz="quarter" idx="14" hasCustomPrompt="1"/>
          </p:nvPr>
        </p:nvSpPr>
        <p:spPr>
          <a:xfrm>
            <a:off x="1728788" y="3429000"/>
            <a:ext cx="8027860" cy="7488238"/>
          </a:xfrm>
        </p:spPr>
        <p:txBody>
          <a:bodyPr/>
          <a:lstStyle>
            <a:lvl1pPr>
              <a:defRPr/>
            </a:lvl1pPr>
          </a:lstStyle>
          <a:p>
            <a:pPr lvl="1"/>
            <a:r>
              <a:rPr lang="en-US"/>
              <a:t>Lorem ipum dolor sit amet, consectetur adipisicing elit, sed do eiusmod tempor incididunt ut labore et dolore magna aliqua. Ut enim ad minim veniam, quis nostrud exercitation ullamco laboris nisi ut aliquip ex ea commodo consequat.</a:t>
            </a:r>
          </a:p>
          <a:p>
            <a:pPr lvl="1"/>
            <a:r>
              <a:rPr lang="en-US"/>
              <a:t>Lorem ipsum dolor sit amet, consectetur adipisicing elit, sed do eiusmod tempor incididunt ut labore et dolore magna aliqua. Ut enim ad minim veniam, quis nostrud exercitation ullamco laboris nisi ut aliquip ex ea commodo consequat.</a:t>
            </a:r>
          </a:p>
          <a:p>
            <a:pPr lvl="1"/>
            <a:endParaRPr lang="en-US"/>
          </a:p>
        </p:txBody>
      </p:sp>
    </p:spTree>
    <p:extLst>
      <p:ext uri="{BB962C8B-B14F-4D97-AF65-F5344CB8AC3E}">
        <p14:creationId xmlns:p14="http://schemas.microsoft.com/office/powerpoint/2010/main" val="281174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Foot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1204-16DF-F544-86C0-249085A158C0}"/>
              </a:ext>
            </a:extLst>
          </p:cNvPr>
          <p:cNvSpPr>
            <a:spLocks noGrp="1"/>
          </p:cNvSpPr>
          <p:nvPr>
            <p:ph type="title"/>
          </p:nvPr>
        </p:nvSpPr>
        <p:spPr>
          <a:xfrm>
            <a:off x="1728216" y="941832"/>
            <a:ext cx="21034375" cy="1505533"/>
          </a:xfrm>
          <a:prstGeom prst="rect">
            <a:avLst/>
          </a:prstGeom>
        </p:spPr>
        <p:txBody>
          <a:bodyPr/>
          <a:lstStyle>
            <a:lvl1pPr>
              <a:defRPr lang="en-US" sz="6800" kern="1200" spc="220" baseline="0">
                <a:solidFill>
                  <a:schemeClr val="accent2"/>
                </a:solidFill>
                <a:latin typeface="Poppins Semi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2897742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71187-D5E4-A14B-80D0-7A293D34E3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663"/>
            <a:ext cx="24387175" cy="13712337"/>
          </a:xfrm>
          <a:prstGeom prst="rect">
            <a:avLst/>
          </a:prstGeom>
        </p:spPr>
      </p:pic>
      <p:sp>
        <p:nvSpPr>
          <p:cNvPr id="15" name="Picture Placeholder 5">
            <a:extLst>
              <a:ext uri="{FF2B5EF4-FFF2-40B4-BE49-F238E27FC236}">
                <a16:creationId xmlns:a16="http://schemas.microsoft.com/office/drawing/2014/main" id="{5B40D00C-3868-C842-A2FF-CBF770CD7EEF}"/>
              </a:ext>
            </a:extLst>
          </p:cNvPr>
          <p:cNvSpPr>
            <a:spLocks noGrp="1"/>
          </p:cNvSpPr>
          <p:nvPr>
            <p:ph type="pic" sz="quarter" idx="13" hasCustomPrompt="1"/>
          </p:nvPr>
        </p:nvSpPr>
        <p:spPr>
          <a:xfrm>
            <a:off x="0" y="0"/>
            <a:ext cx="24387048" cy="13712336"/>
          </a:xfrm>
          <a:prstGeom prst="rect">
            <a:avLst/>
          </a:prstGeom>
        </p:spPr>
        <p:txBody>
          <a:bodyPr lIns="548640" tIns="548640" rIns="548640"/>
          <a:lstStyle>
            <a:lvl1pPr marL="0" indent="0">
              <a:buFontTx/>
              <a:buNone/>
              <a:defRPr lang="en-US" sz="4000" b="0" i="0" kern="1200" spc="103">
                <a:solidFill>
                  <a:schemeClr val="bg1"/>
                </a:solidFill>
                <a:effectLst/>
                <a:latin typeface="Poppins-Medium"/>
                <a:ea typeface="+mn-ea"/>
                <a:cs typeface="Poppins-Medium"/>
              </a:defRPr>
            </a:lvl1pPr>
          </a:lstStyle>
          <a:p>
            <a:r>
              <a:rPr lang="en-US"/>
              <a:t>Insert Picture Here</a:t>
            </a:r>
          </a:p>
        </p:txBody>
      </p:sp>
      <p:sp>
        <p:nvSpPr>
          <p:cNvPr id="14" name="Text Placeholder 13">
            <a:extLst>
              <a:ext uri="{FF2B5EF4-FFF2-40B4-BE49-F238E27FC236}">
                <a16:creationId xmlns:a16="http://schemas.microsoft.com/office/drawing/2014/main" id="{CFE9EDA6-C787-5F4C-8AB5-C7114635360C}"/>
              </a:ext>
            </a:extLst>
          </p:cNvPr>
          <p:cNvSpPr>
            <a:spLocks noGrp="1"/>
          </p:cNvSpPr>
          <p:nvPr>
            <p:ph type="body" sz="quarter" idx="16" hasCustomPrompt="1"/>
          </p:nvPr>
        </p:nvSpPr>
        <p:spPr>
          <a:xfrm>
            <a:off x="0" y="6858000"/>
            <a:ext cx="24387175" cy="6854825"/>
          </a:xfrm>
          <a:prstGeom prst="rect">
            <a:avLst/>
          </a:prstGeom>
          <a:solidFill>
            <a:schemeClr val="bg1">
              <a:alpha val="94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Title Slide Text Background</a:t>
            </a:r>
          </a:p>
        </p:txBody>
      </p:sp>
      <p:pic>
        <p:nvPicPr>
          <p:cNvPr id="10" name="Picture 9">
            <a:extLst>
              <a:ext uri="{FF2B5EF4-FFF2-40B4-BE49-F238E27FC236}">
                <a16:creationId xmlns:a16="http://schemas.microsoft.com/office/drawing/2014/main" id="{F236B230-430B-E74B-AA7D-C3046AB65B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150072" y="11338560"/>
            <a:ext cx="2704899" cy="1837943"/>
          </a:xfrm>
          <a:prstGeom prst="rect">
            <a:avLst/>
          </a:prstGeom>
        </p:spPr>
      </p:pic>
      <p:sp>
        <p:nvSpPr>
          <p:cNvPr id="4" name="Content Placeholder 3">
            <a:extLst>
              <a:ext uri="{FF2B5EF4-FFF2-40B4-BE49-F238E27FC236}">
                <a16:creationId xmlns:a16="http://schemas.microsoft.com/office/drawing/2014/main" id="{078E9A1F-4D8D-DC48-8293-17CF726DEFDA}"/>
              </a:ext>
            </a:extLst>
          </p:cNvPr>
          <p:cNvSpPr>
            <a:spLocks noGrp="1"/>
          </p:cNvSpPr>
          <p:nvPr>
            <p:ph sz="quarter" idx="15" hasCustomPrompt="1"/>
          </p:nvPr>
        </p:nvSpPr>
        <p:spPr>
          <a:xfrm>
            <a:off x="1014413" y="12877639"/>
            <a:ext cx="2268570" cy="654025"/>
          </a:xfrm>
          <a:prstGeom prst="rect">
            <a:avLst/>
          </a:prstGeom>
        </p:spPr>
        <p:txBody>
          <a:bodyPr wrap="none" lIns="0" tIns="0" rIns="0" bIns="0">
            <a:spAutoFit/>
          </a:bodyPr>
          <a:lstStyle>
            <a:lvl1pPr marL="0" indent="0">
              <a:buFontTx/>
              <a:buNone/>
              <a:defRPr sz="2100" spc="70" baseline="0">
                <a:solidFill>
                  <a:schemeClr val="accent1"/>
                </a:solidFill>
                <a:latin typeface="Poppins SemiBold" pitchFamily="2" charset="77"/>
              </a:defRPr>
            </a:lvl1pPr>
          </a:lstStyle>
          <a:p>
            <a:pPr lvl="0"/>
            <a:r>
              <a:rPr lang="en-US" dirty="0"/>
              <a:t>February 13, 2020</a:t>
            </a:r>
          </a:p>
        </p:txBody>
      </p:sp>
      <p:sp>
        <p:nvSpPr>
          <p:cNvPr id="13" name="Text Placeholder 12">
            <a:extLst>
              <a:ext uri="{FF2B5EF4-FFF2-40B4-BE49-F238E27FC236}">
                <a16:creationId xmlns:a16="http://schemas.microsoft.com/office/drawing/2014/main" id="{7878B809-8762-B547-BB2F-677713E1A9E1}"/>
              </a:ext>
            </a:extLst>
          </p:cNvPr>
          <p:cNvSpPr>
            <a:spLocks noGrp="1"/>
          </p:cNvSpPr>
          <p:nvPr>
            <p:ph type="body" sz="quarter" idx="14" hasCustomPrompt="1"/>
          </p:nvPr>
        </p:nvSpPr>
        <p:spPr>
          <a:xfrm>
            <a:off x="1014413" y="7680325"/>
            <a:ext cx="19619855" cy="1749425"/>
          </a:xfrm>
          <a:prstGeom prst="rect">
            <a:avLst/>
          </a:prstGeom>
        </p:spPr>
        <p:txBody>
          <a:bodyPr lIns="0" tIns="0" rIns="0" bIns="0" anchor="b" anchorCtr="0">
            <a:normAutofit/>
          </a:bodyPr>
          <a:lstStyle>
            <a:lvl1pPr marL="0" indent="0">
              <a:buNone/>
              <a:defRPr sz="6800" b="1" i="0" spc="220" baseline="0">
                <a:solidFill>
                  <a:schemeClr val="bg2"/>
                </a:solidFill>
                <a:latin typeface="Poppins SemiBold" pitchFamily="2" charset="77"/>
                <a:cs typeface="Poppins SemiBold" pitchFamily="2" charset="77"/>
              </a:defRPr>
            </a:lvl1pPr>
          </a:lstStyle>
          <a:p>
            <a:pPr lvl="0"/>
            <a:r>
              <a:rPr lang="en-US"/>
              <a:t>Presentation Title</a:t>
            </a:r>
          </a:p>
        </p:txBody>
      </p:sp>
      <p:sp>
        <p:nvSpPr>
          <p:cNvPr id="8" name="Text Placeholder 7">
            <a:extLst>
              <a:ext uri="{FF2B5EF4-FFF2-40B4-BE49-F238E27FC236}">
                <a16:creationId xmlns:a16="http://schemas.microsoft.com/office/drawing/2014/main" id="{3084F336-D66A-F047-B2CE-CEE2BA8661EE}"/>
              </a:ext>
            </a:extLst>
          </p:cNvPr>
          <p:cNvSpPr>
            <a:spLocks noGrp="1"/>
          </p:cNvSpPr>
          <p:nvPr>
            <p:ph type="body" sz="quarter" idx="17" hasCustomPrompt="1"/>
          </p:nvPr>
        </p:nvSpPr>
        <p:spPr>
          <a:xfrm>
            <a:off x="1014413" y="9429750"/>
            <a:ext cx="19619912" cy="2827338"/>
          </a:xfrm>
          <a:prstGeom prst="rect">
            <a:avLst/>
          </a:prstGeom>
        </p:spPr>
        <p:txBody>
          <a:bodyPr/>
          <a:lstStyle>
            <a:lvl1pPr marL="0" indent="0">
              <a:buNone/>
              <a:defRPr lang="en-US" sz="5600" kern="1200" baseline="0">
                <a:solidFill>
                  <a:srgbClr val="024270"/>
                </a:solidFill>
                <a:effectLst/>
                <a:latin typeface="Poppins" pitchFamily="2" charset="77"/>
                <a:ea typeface="+mn-ea"/>
                <a:cs typeface="+mn-cs"/>
              </a:defRPr>
            </a:lvl1pPr>
            <a:lvl2pPr marL="914400" indent="0">
              <a:buNone/>
              <a:defRPr sz="5600" spc="100" baseline="0">
                <a:solidFill>
                  <a:schemeClr val="accent1"/>
                </a:solidFill>
                <a:latin typeface="Poppins Medium" pitchFamily="2" charset="77"/>
              </a:defRPr>
            </a:lvl2pPr>
            <a:lvl3pPr marL="1828800" indent="0">
              <a:buNone/>
              <a:defRPr sz="5600" spc="100" baseline="0">
                <a:solidFill>
                  <a:schemeClr val="accent1"/>
                </a:solidFill>
                <a:latin typeface="Poppins Medium" pitchFamily="2" charset="77"/>
              </a:defRPr>
            </a:lvl3pPr>
            <a:lvl4pPr marL="2743200" indent="0">
              <a:buNone/>
              <a:defRPr sz="5600" spc="100" baseline="0">
                <a:solidFill>
                  <a:schemeClr val="accent1"/>
                </a:solidFill>
                <a:latin typeface="Poppins Medium" pitchFamily="2" charset="77"/>
              </a:defRPr>
            </a:lvl4pPr>
            <a:lvl5pPr marL="3657600" indent="0">
              <a:buNone/>
              <a:defRPr sz="5600" spc="100" baseline="0">
                <a:solidFill>
                  <a:schemeClr val="accent1"/>
                </a:solidFill>
                <a:latin typeface="Poppins Medium"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36269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chemeClr val="bg2"/>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8E5C14DD-182F-844F-8221-DDBE5A964747}"/>
              </a:ext>
            </a:extLst>
          </p:cNvPr>
          <p:cNvSpPr>
            <a:spLocks noGrp="1"/>
          </p:cNvSpPr>
          <p:nvPr>
            <p:ph type="body" sz="quarter" idx="14" hasCustomPrompt="1"/>
          </p:nvPr>
        </p:nvSpPr>
        <p:spPr>
          <a:xfrm>
            <a:off x="1014984" y="5285232"/>
            <a:ext cx="19619855" cy="1749425"/>
          </a:xfrm>
          <a:prstGeom prst="rect">
            <a:avLst/>
          </a:prstGeom>
        </p:spPr>
        <p:txBody>
          <a:bodyPr lIns="0" tIns="0" rIns="0" bIns="0" anchor="b" anchorCtr="0">
            <a:normAutofit/>
          </a:bodyPr>
          <a:lstStyle>
            <a:lvl1pPr marL="0" indent="0">
              <a:buNone/>
              <a:defRPr sz="6000" b="1" i="0" spc="220" baseline="0">
                <a:solidFill>
                  <a:schemeClr val="bg1"/>
                </a:solidFill>
                <a:latin typeface="Poppins SemiBold" pitchFamily="2" charset="77"/>
                <a:cs typeface="Poppins SemiBold" pitchFamily="2" charset="77"/>
              </a:defRPr>
            </a:lvl1pPr>
          </a:lstStyle>
          <a:p>
            <a:pPr lvl="0"/>
            <a:r>
              <a:rPr lang="en-US"/>
              <a:t>Section Title</a:t>
            </a:r>
          </a:p>
        </p:txBody>
      </p:sp>
      <p:sp>
        <p:nvSpPr>
          <p:cNvPr id="7" name="Content Placeholder 3">
            <a:extLst>
              <a:ext uri="{FF2B5EF4-FFF2-40B4-BE49-F238E27FC236}">
                <a16:creationId xmlns:a16="http://schemas.microsoft.com/office/drawing/2014/main" id="{C258C17A-59F5-2649-B75B-5D1FF632D0B6}"/>
              </a:ext>
            </a:extLst>
          </p:cNvPr>
          <p:cNvSpPr>
            <a:spLocks noGrp="1"/>
          </p:cNvSpPr>
          <p:nvPr>
            <p:ph sz="quarter" idx="15" hasCustomPrompt="1"/>
          </p:nvPr>
        </p:nvSpPr>
        <p:spPr>
          <a:xfrm>
            <a:off x="530352" y="12699286"/>
            <a:ext cx="2262479" cy="298864"/>
          </a:xfrm>
          <a:prstGeom prst="rect">
            <a:avLst/>
          </a:prstGeom>
        </p:spPr>
        <p:txBody>
          <a:bodyPr wrap="none" lIns="0" tIns="0" rIns="0" bIns="0">
            <a:spAutoFit/>
          </a:bodyPr>
          <a:lstStyle>
            <a:lvl1pPr marL="0" indent="0">
              <a:buFontTx/>
              <a:buNone/>
              <a:defRPr sz="2100" spc="70" baseline="0">
                <a:solidFill>
                  <a:schemeClr val="accent1"/>
                </a:solidFill>
                <a:latin typeface="Poppins SemiBold" pitchFamily="2" charset="77"/>
              </a:defRPr>
            </a:lvl1pPr>
          </a:lstStyle>
          <a:p>
            <a:pPr lvl="0"/>
            <a:r>
              <a:rPr lang="en-US"/>
              <a:t>Month XX, 20XX</a:t>
            </a:r>
          </a:p>
        </p:txBody>
      </p:sp>
      <p:sp>
        <p:nvSpPr>
          <p:cNvPr id="9" name="Text Placeholder 8">
            <a:extLst>
              <a:ext uri="{FF2B5EF4-FFF2-40B4-BE49-F238E27FC236}">
                <a16:creationId xmlns:a16="http://schemas.microsoft.com/office/drawing/2014/main" id="{64D4A9B4-0DD3-D847-88B6-8F7D8BBDFC82}"/>
              </a:ext>
            </a:extLst>
          </p:cNvPr>
          <p:cNvSpPr>
            <a:spLocks noGrp="1"/>
          </p:cNvSpPr>
          <p:nvPr>
            <p:ph type="body" sz="quarter" idx="16" hasCustomPrompt="1"/>
          </p:nvPr>
        </p:nvSpPr>
        <p:spPr>
          <a:xfrm>
            <a:off x="530352" y="12179808"/>
            <a:ext cx="13426280" cy="457465"/>
          </a:xfrm>
          <a:prstGeom prst="rect">
            <a:avLst/>
          </a:prstGeom>
        </p:spPr>
        <p:txBody>
          <a:bodyPr lIns="0" tIns="0" rIns="0" bIns="0">
            <a:noAutofit/>
          </a:bodyPr>
          <a:lstStyle>
            <a:lvl1pPr marL="0" indent="0">
              <a:buFontTx/>
              <a:buNone/>
              <a:defRPr sz="3000" b="0" spc="100" baseline="0">
                <a:solidFill>
                  <a:schemeClr val="bg1"/>
                </a:solidFill>
                <a:latin typeface="Poppins" pitchFamily="2" charset="77"/>
                <a:cs typeface="Poppins" pitchFamily="2" charset="77"/>
              </a:defRPr>
            </a:lvl1pPr>
          </a:lstStyle>
          <a:p>
            <a:pPr lvl="0"/>
            <a:r>
              <a:rPr lang="en-US"/>
              <a:t>Presentation Title</a:t>
            </a:r>
          </a:p>
        </p:txBody>
      </p:sp>
      <p:pic>
        <p:nvPicPr>
          <p:cNvPr id="10" name="Picture 9">
            <a:extLst>
              <a:ext uri="{FF2B5EF4-FFF2-40B4-BE49-F238E27FC236}">
                <a16:creationId xmlns:a16="http://schemas.microsoft.com/office/drawing/2014/main" id="{1509F9C6-07CA-D141-8AB5-FB6AE9092C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26144" y="12063778"/>
            <a:ext cx="1861022" cy="1271016"/>
          </a:xfrm>
          <a:prstGeom prst="rect">
            <a:avLst/>
          </a:prstGeom>
        </p:spPr>
      </p:pic>
      <p:sp>
        <p:nvSpPr>
          <p:cNvPr id="8" name="Text Placeholder 7">
            <a:extLst>
              <a:ext uri="{FF2B5EF4-FFF2-40B4-BE49-F238E27FC236}">
                <a16:creationId xmlns:a16="http://schemas.microsoft.com/office/drawing/2014/main" id="{8B9B9406-9D20-A143-8480-56AC0A8B4260}"/>
              </a:ext>
            </a:extLst>
          </p:cNvPr>
          <p:cNvSpPr>
            <a:spLocks noGrp="1"/>
          </p:cNvSpPr>
          <p:nvPr>
            <p:ph type="body" sz="quarter" idx="17" hasCustomPrompt="1"/>
          </p:nvPr>
        </p:nvSpPr>
        <p:spPr>
          <a:xfrm>
            <a:off x="1014984" y="7096670"/>
            <a:ext cx="19619912" cy="2827338"/>
          </a:xfrm>
          <a:prstGeom prst="rect">
            <a:avLst/>
          </a:prstGeom>
        </p:spPr>
        <p:txBody>
          <a:bodyPr/>
          <a:lstStyle>
            <a:lvl1pPr marL="0" indent="0">
              <a:buNone/>
              <a:defRPr lang="en-US" sz="5600" kern="1200" baseline="0">
                <a:solidFill>
                  <a:srgbClr val="024270"/>
                </a:solidFill>
                <a:effectLst/>
                <a:latin typeface="Poppins" pitchFamily="2" charset="77"/>
                <a:ea typeface="+mn-ea"/>
                <a:cs typeface="+mn-cs"/>
              </a:defRPr>
            </a:lvl1pPr>
            <a:lvl2pPr marL="914400" indent="0">
              <a:buNone/>
              <a:defRPr sz="5600" spc="100" baseline="0">
                <a:solidFill>
                  <a:schemeClr val="accent1"/>
                </a:solidFill>
                <a:latin typeface="Poppins Medium" pitchFamily="2" charset="77"/>
              </a:defRPr>
            </a:lvl2pPr>
            <a:lvl3pPr marL="1828800" indent="0">
              <a:buNone/>
              <a:defRPr sz="5600" spc="100" baseline="0">
                <a:solidFill>
                  <a:schemeClr val="accent1"/>
                </a:solidFill>
                <a:latin typeface="Poppins Medium" pitchFamily="2" charset="77"/>
              </a:defRPr>
            </a:lvl3pPr>
            <a:lvl4pPr marL="2743200" indent="0">
              <a:buNone/>
              <a:defRPr sz="5600" spc="100" baseline="0">
                <a:solidFill>
                  <a:schemeClr val="accent1"/>
                </a:solidFill>
                <a:latin typeface="Poppins Medium" pitchFamily="2" charset="77"/>
              </a:defRPr>
            </a:lvl4pPr>
            <a:lvl5pPr marL="3657600" indent="0">
              <a:buNone/>
              <a:defRPr sz="5600" spc="100" baseline="0">
                <a:solidFill>
                  <a:schemeClr val="accent1"/>
                </a:solidFill>
                <a:latin typeface="Poppins Medium"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246178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71187-D5E4-A14B-80D0-7A293D34E3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663"/>
            <a:ext cx="24387175" cy="13712337"/>
          </a:xfrm>
          <a:prstGeom prst="rect">
            <a:avLst/>
          </a:prstGeom>
        </p:spPr>
      </p:pic>
      <p:sp>
        <p:nvSpPr>
          <p:cNvPr id="15" name="Picture Placeholder 5">
            <a:extLst>
              <a:ext uri="{FF2B5EF4-FFF2-40B4-BE49-F238E27FC236}">
                <a16:creationId xmlns:a16="http://schemas.microsoft.com/office/drawing/2014/main" id="{5B40D00C-3868-C842-A2FF-CBF770CD7EEF}"/>
              </a:ext>
            </a:extLst>
          </p:cNvPr>
          <p:cNvSpPr>
            <a:spLocks noGrp="1"/>
          </p:cNvSpPr>
          <p:nvPr>
            <p:ph type="pic" sz="quarter" idx="13" hasCustomPrompt="1"/>
          </p:nvPr>
        </p:nvSpPr>
        <p:spPr>
          <a:xfrm>
            <a:off x="0" y="0"/>
            <a:ext cx="24387048" cy="13712336"/>
          </a:xfrm>
          <a:prstGeom prst="rect">
            <a:avLst/>
          </a:prstGeom>
        </p:spPr>
        <p:txBody>
          <a:bodyPr lIns="548640" tIns="548640" rIns="548640"/>
          <a:lstStyle>
            <a:lvl1pPr marL="0" indent="0">
              <a:buFontTx/>
              <a:buNone/>
              <a:defRPr lang="en-US" sz="4000" b="0" i="0" kern="1200" spc="103">
                <a:solidFill>
                  <a:schemeClr val="bg1"/>
                </a:solidFill>
                <a:effectLst/>
                <a:latin typeface="Poppins-Medium"/>
                <a:ea typeface="+mn-ea"/>
                <a:cs typeface="Poppins-Medium"/>
              </a:defRPr>
            </a:lvl1pPr>
          </a:lstStyle>
          <a:p>
            <a:r>
              <a:rPr lang="en-US"/>
              <a:t>Insert Picture Here</a:t>
            </a:r>
          </a:p>
        </p:txBody>
      </p:sp>
      <p:sp>
        <p:nvSpPr>
          <p:cNvPr id="14" name="Text Placeholder 13">
            <a:extLst>
              <a:ext uri="{FF2B5EF4-FFF2-40B4-BE49-F238E27FC236}">
                <a16:creationId xmlns:a16="http://schemas.microsoft.com/office/drawing/2014/main" id="{CFE9EDA6-C787-5F4C-8AB5-C7114635360C}"/>
              </a:ext>
            </a:extLst>
          </p:cNvPr>
          <p:cNvSpPr>
            <a:spLocks noGrp="1"/>
          </p:cNvSpPr>
          <p:nvPr>
            <p:ph type="body" sz="quarter" idx="16" hasCustomPrompt="1"/>
          </p:nvPr>
        </p:nvSpPr>
        <p:spPr>
          <a:xfrm>
            <a:off x="0" y="6858000"/>
            <a:ext cx="24387175" cy="6854825"/>
          </a:xfrm>
          <a:prstGeom prst="rect">
            <a:avLst/>
          </a:prstGeom>
          <a:solidFill>
            <a:schemeClr val="bg1">
              <a:alpha val="94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Title Slide Text Background</a:t>
            </a:r>
          </a:p>
        </p:txBody>
      </p:sp>
      <p:pic>
        <p:nvPicPr>
          <p:cNvPr id="10" name="Picture 9">
            <a:extLst>
              <a:ext uri="{FF2B5EF4-FFF2-40B4-BE49-F238E27FC236}">
                <a16:creationId xmlns:a16="http://schemas.microsoft.com/office/drawing/2014/main" id="{F236B230-430B-E74B-AA7D-C3046AB65B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150072" y="11338560"/>
            <a:ext cx="2704899" cy="1837943"/>
          </a:xfrm>
          <a:prstGeom prst="rect">
            <a:avLst/>
          </a:prstGeom>
        </p:spPr>
      </p:pic>
      <p:sp>
        <p:nvSpPr>
          <p:cNvPr id="4" name="Content Placeholder 3">
            <a:extLst>
              <a:ext uri="{FF2B5EF4-FFF2-40B4-BE49-F238E27FC236}">
                <a16:creationId xmlns:a16="http://schemas.microsoft.com/office/drawing/2014/main" id="{078E9A1F-4D8D-DC48-8293-17CF726DEFDA}"/>
              </a:ext>
            </a:extLst>
          </p:cNvPr>
          <p:cNvSpPr>
            <a:spLocks noGrp="1"/>
          </p:cNvSpPr>
          <p:nvPr>
            <p:ph sz="quarter" idx="15" hasCustomPrompt="1"/>
          </p:nvPr>
        </p:nvSpPr>
        <p:spPr>
          <a:xfrm>
            <a:off x="1014413" y="12877639"/>
            <a:ext cx="1929374" cy="290849"/>
          </a:xfrm>
          <a:prstGeom prst="rect">
            <a:avLst/>
          </a:prstGeom>
        </p:spPr>
        <p:txBody>
          <a:bodyPr wrap="none" lIns="0" tIns="0" rIns="0" bIns="0">
            <a:spAutoFit/>
          </a:bodyPr>
          <a:lstStyle>
            <a:lvl1pPr marL="0" indent="0">
              <a:buFontTx/>
              <a:buNone/>
              <a:defRPr sz="2100" spc="70" baseline="0">
                <a:solidFill>
                  <a:schemeClr val="accent1"/>
                </a:solidFill>
                <a:latin typeface="Poppins SemiBold" pitchFamily="2" charset="77"/>
              </a:defRPr>
            </a:lvl1pPr>
          </a:lstStyle>
          <a:p>
            <a:pPr lvl="0"/>
            <a:r>
              <a:rPr lang="en-US" dirty="0"/>
              <a:t>November, 2020</a:t>
            </a:r>
          </a:p>
        </p:txBody>
      </p:sp>
      <p:sp>
        <p:nvSpPr>
          <p:cNvPr id="13" name="Text Placeholder 12">
            <a:extLst>
              <a:ext uri="{FF2B5EF4-FFF2-40B4-BE49-F238E27FC236}">
                <a16:creationId xmlns:a16="http://schemas.microsoft.com/office/drawing/2014/main" id="{7878B809-8762-B547-BB2F-677713E1A9E1}"/>
              </a:ext>
            </a:extLst>
          </p:cNvPr>
          <p:cNvSpPr>
            <a:spLocks noGrp="1"/>
          </p:cNvSpPr>
          <p:nvPr>
            <p:ph type="body" sz="quarter" idx="14" hasCustomPrompt="1"/>
          </p:nvPr>
        </p:nvSpPr>
        <p:spPr>
          <a:xfrm>
            <a:off x="1014413" y="7680325"/>
            <a:ext cx="19619855" cy="1749425"/>
          </a:xfrm>
          <a:prstGeom prst="rect">
            <a:avLst/>
          </a:prstGeom>
        </p:spPr>
        <p:txBody>
          <a:bodyPr lIns="0" tIns="0" rIns="0" bIns="0" anchor="b" anchorCtr="0">
            <a:normAutofit/>
          </a:bodyPr>
          <a:lstStyle>
            <a:lvl1pPr marL="0" indent="0">
              <a:buNone/>
              <a:defRPr sz="6800" b="1" i="0" spc="220" baseline="0">
                <a:solidFill>
                  <a:schemeClr val="bg2"/>
                </a:solidFill>
                <a:latin typeface="Poppins SemiBold" pitchFamily="2" charset="77"/>
                <a:cs typeface="Poppins SemiBold" pitchFamily="2" charset="77"/>
              </a:defRPr>
            </a:lvl1pPr>
          </a:lstStyle>
          <a:p>
            <a:pPr lvl="0"/>
            <a:r>
              <a:rPr lang="en-US"/>
              <a:t>Presentation Title</a:t>
            </a:r>
          </a:p>
        </p:txBody>
      </p:sp>
      <p:sp>
        <p:nvSpPr>
          <p:cNvPr id="8" name="Text Placeholder 7">
            <a:extLst>
              <a:ext uri="{FF2B5EF4-FFF2-40B4-BE49-F238E27FC236}">
                <a16:creationId xmlns:a16="http://schemas.microsoft.com/office/drawing/2014/main" id="{3084F336-D66A-F047-B2CE-CEE2BA8661EE}"/>
              </a:ext>
            </a:extLst>
          </p:cNvPr>
          <p:cNvSpPr>
            <a:spLocks noGrp="1"/>
          </p:cNvSpPr>
          <p:nvPr>
            <p:ph type="body" sz="quarter" idx="17" hasCustomPrompt="1"/>
          </p:nvPr>
        </p:nvSpPr>
        <p:spPr>
          <a:xfrm>
            <a:off x="1014413" y="9429750"/>
            <a:ext cx="19619912" cy="2827338"/>
          </a:xfrm>
          <a:prstGeom prst="rect">
            <a:avLst/>
          </a:prstGeom>
        </p:spPr>
        <p:txBody>
          <a:bodyPr/>
          <a:lstStyle>
            <a:lvl1pPr marL="0" indent="0">
              <a:buNone/>
              <a:defRPr lang="en-US" sz="5600" kern="1200" baseline="0">
                <a:solidFill>
                  <a:srgbClr val="024270"/>
                </a:solidFill>
                <a:effectLst/>
                <a:latin typeface="Poppins" pitchFamily="2" charset="77"/>
                <a:ea typeface="+mn-ea"/>
                <a:cs typeface="+mn-cs"/>
              </a:defRPr>
            </a:lvl1pPr>
            <a:lvl2pPr marL="914400" indent="0">
              <a:buNone/>
              <a:defRPr sz="5600" spc="100" baseline="0">
                <a:solidFill>
                  <a:schemeClr val="accent1"/>
                </a:solidFill>
                <a:latin typeface="Poppins Medium" pitchFamily="2" charset="77"/>
              </a:defRPr>
            </a:lvl2pPr>
            <a:lvl3pPr marL="1828800" indent="0">
              <a:buNone/>
              <a:defRPr sz="5600" spc="100" baseline="0">
                <a:solidFill>
                  <a:schemeClr val="accent1"/>
                </a:solidFill>
                <a:latin typeface="Poppins Medium" pitchFamily="2" charset="77"/>
              </a:defRPr>
            </a:lvl3pPr>
            <a:lvl4pPr marL="2743200" indent="0">
              <a:buNone/>
              <a:defRPr sz="5600" spc="100" baseline="0">
                <a:solidFill>
                  <a:schemeClr val="accent1"/>
                </a:solidFill>
                <a:latin typeface="Poppins Medium" pitchFamily="2" charset="77"/>
              </a:defRPr>
            </a:lvl4pPr>
            <a:lvl5pPr marL="3657600" indent="0">
              <a:buNone/>
              <a:defRPr sz="5600" spc="100" baseline="0">
                <a:solidFill>
                  <a:schemeClr val="accent1"/>
                </a:solidFill>
                <a:latin typeface="Poppins Medium"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362691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9C599-34ED-1C46-AAA9-3CD69DA3FE08}"/>
              </a:ext>
            </a:extLst>
          </p:cNvPr>
          <p:cNvSpPr>
            <a:spLocks noGrp="1"/>
          </p:cNvSpPr>
          <p:nvPr>
            <p:ph type="title" hasCustomPrompt="1"/>
          </p:nvPr>
        </p:nvSpPr>
        <p:spPr>
          <a:xfrm>
            <a:off x="1728216" y="941832"/>
            <a:ext cx="20930616"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15" name="Text Placeholder 14">
            <a:extLst>
              <a:ext uri="{FF2B5EF4-FFF2-40B4-BE49-F238E27FC236}">
                <a16:creationId xmlns:a16="http://schemas.microsoft.com/office/drawing/2014/main" id="{8C023AB3-419F-0B45-A7DE-407510FDC942}"/>
              </a:ext>
            </a:extLst>
          </p:cNvPr>
          <p:cNvSpPr>
            <a:spLocks noGrp="1"/>
          </p:cNvSpPr>
          <p:nvPr>
            <p:ph type="body" sz="quarter" idx="11" hasCustomPrompt="1"/>
          </p:nvPr>
        </p:nvSpPr>
        <p:spPr>
          <a:xfrm>
            <a:off x="1728788" y="2541589"/>
            <a:ext cx="20929600" cy="2571749"/>
          </a:xfrm>
        </p:spPr>
        <p:txBody>
          <a:bodyPr/>
          <a:lstStyle>
            <a:lvl1pPr>
              <a:defRPr/>
            </a:lvl1pPr>
          </a:lstStyle>
          <a:p>
            <a:pPr lvl="0"/>
            <a:r>
              <a:rPr lang="en-US"/>
              <a:t>Lorem ipsum dolor sit amet, consectetur adipisicing elit, sed do eiusmod tempor incididunt ut labore et dolore magna aliqua. Ut enim ad minim veniam, quis nostrud exercitation ullamco laboris nisi ut aliquip ex ea commodo consequat.</a:t>
            </a:r>
          </a:p>
        </p:txBody>
      </p:sp>
      <p:sp>
        <p:nvSpPr>
          <p:cNvPr id="8" name="Text Placeholder 7">
            <a:extLst>
              <a:ext uri="{FF2B5EF4-FFF2-40B4-BE49-F238E27FC236}">
                <a16:creationId xmlns:a16="http://schemas.microsoft.com/office/drawing/2014/main" id="{69F0C1BA-B2DD-2640-B6FB-D6622F69F094}"/>
              </a:ext>
            </a:extLst>
          </p:cNvPr>
          <p:cNvSpPr>
            <a:spLocks noGrp="1"/>
          </p:cNvSpPr>
          <p:nvPr>
            <p:ph type="body" sz="quarter" idx="12" hasCustomPrompt="1"/>
          </p:nvPr>
        </p:nvSpPr>
        <p:spPr>
          <a:xfrm>
            <a:off x="1728788" y="5113338"/>
            <a:ext cx="20929600" cy="5437187"/>
          </a:xfrm>
        </p:spPr>
        <p:txBody>
          <a:bodyPr/>
          <a:lstStyle>
            <a:lvl1pPr>
              <a:defRPr/>
            </a:lvl1pPr>
          </a:lstStyle>
          <a:p>
            <a:pPr lvl="2"/>
            <a:r>
              <a:rPr lang="en-US"/>
              <a:t>Lorem ipsum dolor sit amet, consectetur adipiscing elit, sed do eiusmod tempor incididunt ut labore et dolore magna</a:t>
            </a:r>
          </a:p>
          <a:p>
            <a:pPr lvl="2"/>
            <a:r>
              <a:rPr lang="en-US"/>
              <a:t> aliqua. Ut enim ad minim veniam, quis nostrud exercitation ullamco laboris nisi ut aliquip ex ea commodo consequat. </a:t>
            </a:r>
          </a:p>
          <a:p>
            <a:pPr lvl="2"/>
            <a:r>
              <a:rPr lang="en-US"/>
              <a:t>Duis aute irure dolor in reprehenderit in voluptate velit esse cillum dolore eu fugiat nulla pariatur. </a:t>
            </a:r>
          </a:p>
          <a:p>
            <a:pPr lvl="2"/>
            <a:r>
              <a:rPr lang="en-US"/>
              <a:t>Excepteur sint occaecat cupidatat non proident, sunt in culpa qui officia deserunt mollit anim id est laborum.</a:t>
            </a:r>
          </a:p>
        </p:txBody>
      </p:sp>
    </p:spTree>
    <p:extLst>
      <p:ext uri="{BB962C8B-B14F-4D97-AF65-F5344CB8AC3E}">
        <p14:creationId xmlns:p14="http://schemas.microsoft.com/office/powerpoint/2010/main" val="94157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ullets, Image">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F4EE53FE-122B-794B-B38F-1A0CEE50AB31}"/>
              </a:ext>
            </a:extLst>
          </p:cNvPr>
          <p:cNvSpPr/>
          <p:nvPr userDrawn="1"/>
        </p:nvSpPr>
        <p:spPr>
          <a:xfrm>
            <a:off x="472772" y="469354"/>
            <a:ext cx="8942829" cy="111384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643"/>
          </a:p>
        </p:txBody>
      </p:sp>
      <p:sp>
        <p:nvSpPr>
          <p:cNvPr id="3" name="Title 2">
            <a:extLst>
              <a:ext uri="{FF2B5EF4-FFF2-40B4-BE49-F238E27FC236}">
                <a16:creationId xmlns:a16="http://schemas.microsoft.com/office/drawing/2014/main" id="{37F9C599-34ED-1C46-AAA9-3CD69DA3FE08}"/>
              </a:ext>
            </a:extLst>
          </p:cNvPr>
          <p:cNvSpPr>
            <a:spLocks noGrp="1"/>
          </p:cNvSpPr>
          <p:nvPr>
            <p:ph type="title" hasCustomPrompt="1"/>
          </p:nvPr>
        </p:nvSpPr>
        <p:spPr>
          <a:xfrm>
            <a:off x="10415016" y="941832"/>
            <a:ext cx="12243816"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13" name="Picture Placeholder 5">
            <a:extLst>
              <a:ext uri="{FF2B5EF4-FFF2-40B4-BE49-F238E27FC236}">
                <a16:creationId xmlns:a16="http://schemas.microsoft.com/office/drawing/2014/main" id="{4C7463EB-C615-B74C-80D4-B92CF64EC2F7}"/>
              </a:ext>
            </a:extLst>
          </p:cNvPr>
          <p:cNvSpPr>
            <a:spLocks noGrp="1"/>
          </p:cNvSpPr>
          <p:nvPr>
            <p:ph type="pic" sz="quarter" idx="13" hasCustomPrompt="1"/>
          </p:nvPr>
        </p:nvSpPr>
        <p:spPr>
          <a:xfrm>
            <a:off x="472772" y="469354"/>
            <a:ext cx="8942829" cy="11138446"/>
          </a:xfrm>
          <a:prstGeom prst="rect">
            <a:avLst/>
          </a:prstGeom>
        </p:spPr>
        <p:txBody>
          <a:bodyPr lIns="274320" tIns="274320" rIns="274320">
            <a:normAutofit/>
          </a:bodyPr>
          <a:lstStyle>
            <a:lvl1pPr marL="0" indent="0">
              <a:buFontTx/>
              <a:buNone/>
              <a:defRPr lang="en-US" sz="3600" b="0" i="0" kern="1200" spc="103">
                <a:solidFill>
                  <a:schemeClr val="bg1"/>
                </a:solidFill>
                <a:effectLst/>
                <a:latin typeface="Poppins-Medium"/>
                <a:ea typeface="+mn-ea"/>
                <a:cs typeface="Poppins-Medium"/>
              </a:defRPr>
            </a:lvl1pPr>
          </a:lstStyle>
          <a:p>
            <a:r>
              <a:rPr lang="en-US"/>
              <a:t>Insert Picture Here</a:t>
            </a:r>
          </a:p>
        </p:txBody>
      </p:sp>
      <p:sp>
        <p:nvSpPr>
          <p:cNvPr id="4" name="Text Placeholder 3">
            <a:extLst>
              <a:ext uri="{FF2B5EF4-FFF2-40B4-BE49-F238E27FC236}">
                <a16:creationId xmlns:a16="http://schemas.microsoft.com/office/drawing/2014/main" id="{551971C5-835F-2641-8B84-2F28065B6C26}"/>
              </a:ext>
            </a:extLst>
          </p:cNvPr>
          <p:cNvSpPr>
            <a:spLocks noGrp="1"/>
          </p:cNvSpPr>
          <p:nvPr>
            <p:ph type="body" sz="quarter" idx="15" hasCustomPrompt="1"/>
          </p:nvPr>
        </p:nvSpPr>
        <p:spPr>
          <a:xfrm>
            <a:off x="9201594" y="5642190"/>
            <a:ext cx="13457238" cy="5114925"/>
          </a:xfrm>
        </p:spPr>
        <p:txBody>
          <a:bodyPr/>
          <a:lstStyle>
            <a:lvl1pPr>
              <a:defRPr/>
            </a:lvl1pPr>
          </a:lstStyle>
          <a:p>
            <a:pPr lvl="2"/>
            <a:r>
              <a:rPr lang="en-US"/>
              <a:t>Lorem ipsum dolor sit amet, consectetur adipisicing elit, sed do eiusmod tempor incididunt ut labore et dolore magna aliqua. Ut enim ad minim veniam, quis nostrud exercitation ullamco laboris nisi ut aliquip ex ea commodo consequat.</a:t>
            </a:r>
          </a:p>
          <a:p>
            <a:pPr lvl="2"/>
            <a:r>
              <a:rPr lang="en-US"/>
              <a:t>Lorem ipsum dolor sit amet, consectetur adipisicing elit, sed do eiusmod tempor incididunt ut labore et dolore magna aliqua. Ut enim ad minim veniam, quis nostrud exercitation ullamco laboris nisi ut aliquip ex ea commodo consequat.</a:t>
            </a:r>
          </a:p>
          <a:p>
            <a:pPr lvl="2"/>
            <a:r>
              <a:rPr lang="en-US"/>
              <a:t>Lorem ipsum dolor sit amet, consectetur adipisicing elit, sed do eiusmod tempor incididunt ut labore et dolore magna aliqua. Ut enim ad</a:t>
            </a:r>
          </a:p>
          <a:p>
            <a:pPr lvl="2"/>
            <a:endParaRPr lang="en-US"/>
          </a:p>
        </p:txBody>
      </p:sp>
      <p:sp>
        <p:nvSpPr>
          <p:cNvPr id="6" name="Text Placeholder 5">
            <a:extLst>
              <a:ext uri="{FF2B5EF4-FFF2-40B4-BE49-F238E27FC236}">
                <a16:creationId xmlns:a16="http://schemas.microsoft.com/office/drawing/2014/main" id="{54825528-F6A5-F242-B346-73F16C6CC32F}"/>
              </a:ext>
            </a:extLst>
          </p:cNvPr>
          <p:cNvSpPr>
            <a:spLocks noGrp="1"/>
          </p:cNvSpPr>
          <p:nvPr>
            <p:ph type="body" sz="quarter" idx="16" hasCustomPrompt="1"/>
          </p:nvPr>
        </p:nvSpPr>
        <p:spPr>
          <a:xfrm>
            <a:off x="10415588" y="2541588"/>
            <a:ext cx="12243244" cy="3087687"/>
          </a:xfrm>
        </p:spPr>
        <p:txBody>
          <a:bodyPr/>
          <a:lstStyle>
            <a:lvl1pPr>
              <a:defRPr/>
            </a:lvl1pPr>
          </a:lstStyle>
          <a:p>
            <a:pPr lvl="0"/>
            <a:r>
              <a:rPr lang="en-US"/>
              <a:t>Lorem ipsum dolor sit amet, consectetur adipisicing elit, sed do eiusmod tempor incididunt ut labore et dolore magna aliqua. Ut enim ad minim veniam, quis nostrud exercitation ullamco</a:t>
            </a:r>
          </a:p>
        </p:txBody>
      </p:sp>
    </p:spTree>
    <p:extLst>
      <p:ext uri="{BB962C8B-B14F-4D97-AF65-F5344CB8AC3E}">
        <p14:creationId xmlns:p14="http://schemas.microsoft.com/office/powerpoint/2010/main" val="87419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9C599-34ED-1C46-AAA9-3CD69DA3FE08}"/>
              </a:ext>
            </a:extLst>
          </p:cNvPr>
          <p:cNvSpPr>
            <a:spLocks noGrp="1"/>
          </p:cNvSpPr>
          <p:nvPr>
            <p:ph type="title" hasCustomPrompt="1"/>
          </p:nvPr>
        </p:nvSpPr>
        <p:spPr>
          <a:xfrm>
            <a:off x="1728216" y="2542032"/>
            <a:ext cx="9153144"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5" name="object 3">
            <a:extLst>
              <a:ext uri="{FF2B5EF4-FFF2-40B4-BE49-F238E27FC236}">
                <a16:creationId xmlns:a16="http://schemas.microsoft.com/office/drawing/2014/main" id="{5A376918-08D7-D84D-9025-D59E0748981E}"/>
              </a:ext>
            </a:extLst>
          </p:cNvPr>
          <p:cNvSpPr/>
          <p:nvPr userDrawn="1"/>
        </p:nvSpPr>
        <p:spPr>
          <a:xfrm>
            <a:off x="12209707" y="0"/>
            <a:ext cx="12177468" cy="1160299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643"/>
          </a:p>
        </p:txBody>
      </p:sp>
      <p:sp>
        <p:nvSpPr>
          <p:cNvPr id="8" name="Picture Placeholder 5">
            <a:extLst>
              <a:ext uri="{FF2B5EF4-FFF2-40B4-BE49-F238E27FC236}">
                <a16:creationId xmlns:a16="http://schemas.microsoft.com/office/drawing/2014/main" id="{4A2B876A-D338-0548-9935-EF54487A1B93}"/>
              </a:ext>
            </a:extLst>
          </p:cNvPr>
          <p:cNvSpPr>
            <a:spLocks noGrp="1"/>
          </p:cNvSpPr>
          <p:nvPr>
            <p:ph type="pic" sz="quarter" idx="13" hasCustomPrompt="1"/>
          </p:nvPr>
        </p:nvSpPr>
        <p:spPr>
          <a:xfrm>
            <a:off x="12209135" y="-1"/>
            <a:ext cx="12178040" cy="11602995"/>
          </a:xfrm>
          <a:prstGeom prst="rect">
            <a:avLst/>
          </a:prstGeom>
        </p:spPr>
        <p:txBody>
          <a:bodyPr lIns="274320" tIns="274320" rIns="274320">
            <a:normAutofit/>
          </a:bodyPr>
          <a:lstStyle>
            <a:lvl1pPr marL="0" indent="0">
              <a:buFontTx/>
              <a:buNone/>
              <a:defRPr lang="en-US" sz="3600" b="0" i="0" kern="1200" spc="103">
                <a:solidFill>
                  <a:schemeClr val="bg1"/>
                </a:solidFill>
                <a:effectLst/>
                <a:latin typeface="Poppins-Medium"/>
                <a:ea typeface="+mn-ea"/>
                <a:cs typeface="Poppins-Medium"/>
              </a:defRPr>
            </a:lvl1pPr>
          </a:lstStyle>
          <a:p>
            <a:r>
              <a:rPr lang="en-US"/>
              <a:t>Insert Picture Here</a:t>
            </a:r>
          </a:p>
        </p:txBody>
      </p:sp>
      <p:sp>
        <p:nvSpPr>
          <p:cNvPr id="9" name="Text Placeholder 14">
            <a:extLst>
              <a:ext uri="{FF2B5EF4-FFF2-40B4-BE49-F238E27FC236}">
                <a16:creationId xmlns:a16="http://schemas.microsoft.com/office/drawing/2014/main" id="{6427AD0C-C2B3-C14E-AACD-1903336B6698}"/>
              </a:ext>
            </a:extLst>
          </p:cNvPr>
          <p:cNvSpPr>
            <a:spLocks noGrp="1"/>
          </p:cNvSpPr>
          <p:nvPr>
            <p:ph type="body" sz="quarter" idx="14" hasCustomPrompt="1"/>
          </p:nvPr>
        </p:nvSpPr>
        <p:spPr>
          <a:xfrm>
            <a:off x="1728216" y="4059934"/>
            <a:ext cx="9153144" cy="5867835"/>
          </a:xfrm>
        </p:spPr>
        <p:txBody>
          <a:bodyPr/>
          <a:lstStyle>
            <a:lvl1pPr>
              <a:defRPr>
                <a:solidFill>
                  <a:schemeClr val="tx2"/>
                </a:solidFill>
              </a:defRPr>
            </a:lvl1pPr>
          </a:lstStyle>
          <a:p>
            <a:pPr lvl="0"/>
            <a:r>
              <a:rPr lang="en-US"/>
              <a:t>Lorem ipsum dolor sit amet, consectetur adipisicing elit, sed do eiusmod tempor incididunt ut labore et dolore magna aliqua. Ut enim ad minim veniam, quis nostrud exercitation ullamco laboris nisi ut aliquip ex ea commodo consequat.</a:t>
            </a:r>
          </a:p>
        </p:txBody>
      </p:sp>
    </p:spTree>
    <p:extLst>
      <p:ext uri="{BB962C8B-B14F-4D97-AF65-F5344CB8AC3E}">
        <p14:creationId xmlns:p14="http://schemas.microsoft.com/office/powerpoint/2010/main" val="402455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
    <p:bg>
      <p:bgPr>
        <a:solidFill>
          <a:schemeClr val="bg1"/>
        </a:solidFill>
        <a:effectLst/>
      </p:bgPr>
    </p:bg>
    <p:spTree>
      <p:nvGrpSpPr>
        <p:cNvPr id="1" name=""/>
        <p:cNvGrpSpPr/>
        <p:nvPr/>
      </p:nvGrpSpPr>
      <p:grpSpPr>
        <a:xfrm>
          <a:off x="0" y="0"/>
          <a:ext cx="0" cy="0"/>
          <a:chOff x="0" y="0"/>
          <a:chExt cx="0" cy="0"/>
        </a:xfrm>
      </p:grpSpPr>
      <p:sp>
        <p:nvSpPr>
          <p:cNvPr id="9" name="bk object 17">
            <a:extLst>
              <a:ext uri="{FF2B5EF4-FFF2-40B4-BE49-F238E27FC236}">
                <a16:creationId xmlns:a16="http://schemas.microsoft.com/office/drawing/2014/main" id="{531C4250-AE66-9243-8846-5EBD86708BA0}"/>
              </a:ext>
            </a:extLst>
          </p:cNvPr>
          <p:cNvSpPr/>
          <p:nvPr userDrawn="1"/>
        </p:nvSpPr>
        <p:spPr>
          <a:xfrm>
            <a:off x="1" y="0"/>
            <a:ext cx="24387174" cy="11603736"/>
          </a:xfrm>
          <a:prstGeom prst="rect">
            <a:avLst/>
          </a:prstGeom>
          <a:blipFill>
            <a:blip r:embed="rId2" cstate="email">
              <a:extLst>
                <a:ext uri="{28A0092B-C50C-407E-A947-70E740481C1C}">
                  <a14:useLocalDpi xmlns:a14="http://schemas.microsoft.com/office/drawing/2010/main"/>
                </a:ext>
              </a:extLst>
            </a:blip>
            <a:stretch>
              <a:fillRect t="1"/>
            </a:stretch>
          </a:blipFill>
        </p:spPr>
        <p:txBody>
          <a:bodyPr wrap="square" lIns="0" tIns="0" rIns="0" bIns="0" rtlCol="0"/>
          <a:lstStyle/>
          <a:p>
            <a:endParaRPr sz="2643"/>
          </a:p>
        </p:txBody>
      </p:sp>
      <p:sp>
        <p:nvSpPr>
          <p:cNvPr id="11" name="Picture Placeholder 5">
            <a:extLst>
              <a:ext uri="{FF2B5EF4-FFF2-40B4-BE49-F238E27FC236}">
                <a16:creationId xmlns:a16="http://schemas.microsoft.com/office/drawing/2014/main" id="{099D759C-A02A-D64F-BF50-85A2EEDF26E7}"/>
              </a:ext>
            </a:extLst>
          </p:cNvPr>
          <p:cNvSpPr>
            <a:spLocks noGrp="1"/>
          </p:cNvSpPr>
          <p:nvPr>
            <p:ph type="pic" sz="quarter" idx="13" hasCustomPrompt="1"/>
          </p:nvPr>
        </p:nvSpPr>
        <p:spPr>
          <a:xfrm>
            <a:off x="0" y="0"/>
            <a:ext cx="24387048" cy="11603736"/>
          </a:xfrm>
          <a:prstGeom prst="rect">
            <a:avLst/>
          </a:prstGeom>
        </p:spPr>
        <p:txBody>
          <a:bodyPr lIns="548640" tIns="548640" rIns="548640"/>
          <a:lstStyle>
            <a:lvl1pPr marL="0" indent="0">
              <a:buFontTx/>
              <a:buNone/>
              <a:defRPr lang="en-US" sz="4000" b="0" i="0" kern="1200" spc="103">
                <a:solidFill>
                  <a:schemeClr val="bg1"/>
                </a:solidFill>
                <a:effectLst/>
                <a:latin typeface="Poppins-Medium"/>
                <a:ea typeface="+mn-ea"/>
                <a:cs typeface="Poppins-Medium"/>
              </a:defRPr>
            </a:lvl1pPr>
          </a:lstStyle>
          <a:p>
            <a:r>
              <a:rPr lang="en-US"/>
              <a:t>Insert Picture Here</a:t>
            </a:r>
          </a:p>
        </p:txBody>
      </p:sp>
    </p:spTree>
    <p:extLst>
      <p:ext uri="{BB962C8B-B14F-4D97-AF65-F5344CB8AC3E}">
        <p14:creationId xmlns:p14="http://schemas.microsoft.com/office/powerpoint/2010/main" val="107563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7C5EC-61A8-6541-8AA0-5CBC2BD07F92}"/>
              </a:ext>
            </a:extLst>
          </p:cNvPr>
          <p:cNvSpPr>
            <a:spLocks noGrp="1"/>
          </p:cNvSpPr>
          <p:nvPr>
            <p:ph type="title" hasCustomPrompt="1"/>
          </p:nvPr>
        </p:nvSpPr>
        <p:spPr>
          <a:xfrm>
            <a:off x="3813048" y="1271016"/>
            <a:ext cx="9153144"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24" name="Picture Placeholder 5">
            <a:extLst>
              <a:ext uri="{FF2B5EF4-FFF2-40B4-BE49-F238E27FC236}">
                <a16:creationId xmlns:a16="http://schemas.microsoft.com/office/drawing/2014/main" id="{0454783A-2077-B240-9053-EFF83454F728}"/>
              </a:ext>
            </a:extLst>
          </p:cNvPr>
          <p:cNvSpPr>
            <a:spLocks noGrp="1"/>
          </p:cNvSpPr>
          <p:nvPr>
            <p:ph type="pic" sz="quarter" idx="13" hasCustomPrompt="1"/>
          </p:nvPr>
        </p:nvSpPr>
        <p:spPr>
          <a:xfrm>
            <a:off x="4343400" y="2962656"/>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29" name="Picture Placeholder 5">
            <a:extLst>
              <a:ext uri="{FF2B5EF4-FFF2-40B4-BE49-F238E27FC236}">
                <a16:creationId xmlns:a16="http://schemas.microsoft.com/office/drawing/2014/main" id="{33A655FE-09EA-9B42-A30A-429074C92715}"/>
              </a:ext>
            </a:extLst>
          </p:cNvPr>
          <p:cNvSpPr>
            <a:spLocks noGrp="1"/>
          </p:cNvSpPr>
          <p:nvPr>
            <p:ph type="pic" sz="quarter" idx="14" hasCustomPrompt="1"/>
          </p:nvPr>
        </p:nvSpPr>
        <p:spPr>
          <a:xfrm>
            <a:off x="8375904" y="2962656"/>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0" name="Picture Placeholder 5">
            <a:extLst>
              <a:ext uri="{FF2B5EF4-FFF2-40B4-BE49-F238E27FC236}">
                <a16:creationId xmlns:a16="http://schemas.microsoft.com/office/drawing/2014/main" id="{34FD6D7A-83DF-3A48-AA0B-DCF5AFFB5776}"/>
              </a:ext>
            </a:extLst>
          </p:cNvPr>
          <p:cNvSpPr>
            <a:spLocks noGrp="1"/>
          </p:cNvSpPr>
          <p:nvPr>
            <p:ph type="pic" sz="quarter" idx="15" hasCustomPrompt="1"/>
          </p:nvPr>
        </p:nvSpPr>
        <p:spPr>
          <a:xfrm>
            <a:off x="12408408" y="2962656"/>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1" name="Picture Placeholder 5">
            <a:extLst>
              <a:ext uri="{FF2B5EF4-FFF2-40B4-BE49-F238E27FC236}">
                <a16:creationId xmlns:a16="http://schemas.microsoft.com/office/drawing/2014/main" id="{30A02C29-DAF8-DA4C-A580-70824095F947}"/>
              </a:ext>
            </a:extLst>
          </p:cNvPr>
          <p:cNvSpPr>
            <a:spLocks noGrp="1"/>
          </p:cNvSpPr>
          <p:nvPr>
            <p:ph type="pic" sz="quarter" idx="16" hasCustomPrompt="1"/>
          </p:nvPr>
        </p:nvSpPr>
        <p:spPr>
          <a:xfrm>
            <a:off x="16440912" y="2962656"/>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3" name="Picture Placeholder 5">
            <a:extLst>
              <a:ext uri="{FF2B5EF4-FFF2-40B4-BE49-F238E27FC236}">
                <a16:creationId xmlns:a16="http://schemas.microsoft.com/office/drawing/2014/main" id="{6F3B32E7-0010-E440-957D-61B7F74FFFEE}"/>
              </a:ext>
            </a:extLst>
          </p:cNvPr>
          <p:cNvSpPr>
            <a:spLocks noGrp="1"/>
          </p:cNvSpPr>
          <p:nvPr>
            <p:ph type="pic" sz="quarter" idx="17" hasCustomPrompt="1"/>
          </p:nvPr>
        </p:nvSpPr>
        <p:spPr>
          <a:xfrm>
            <a:off x="4343400" y="7072272"/>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4" name="Picture Placeholder 5">
            <a:extLst>
              <a:ext uri="{FF2B5EF4-FFF2-40B4-BE49-F238E27FC236}">
                <a16:creationId xmlns:a16="http://schemas.microsoft.com/office/drawing/2014/main" id="{4129B3E0-C4F2-9248-BD68-BC9DECB601AD}"/>
              </a:ext>
            </a:extLst>
          </p:cNvPr>
          <p:cNvSpPr>
            <a:spLocks noGrp="1"/>
          </p:cNvSpPr>
          <p:nvPr>
            <p:ph type="pic" sz="quarter" idx="18" hasCustomPrompt="1"/>
          </p:nvPr>
        </p:nvSpPr>
        <p:spPr>
          <a:xfrm>
            <a:off x="8375904" y="7072272"/>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5" name="Picture Placeholder 5">
            <a:extLst>
              <a:ext uri="{FF2B5EF4-FFF2-40B4-BE49-F238E27FC236}">
                <a16:creationId xmlns:a16="http://schemas.microsoft.com/office/drawing/2014/main" id="{8B5B9859-6B41-F740-A166-3F678C192112}"/>
              </a:ext>
            </a:extLst>
          </p:cNvPr>
          <p:cNvSpPr>
            <a:spLocks noGrp="1"/>
          </p:cNvSpPr>
          <p:nvPr>
            <p:ph type="pic" sz="quarter" idx="19" hasCustomPrompt="1"/>
          </p:nvPr>
        </p:nvSpPr>
        <p:spPr>
          <a:xfrm>
            <a:off x="12408408" y="7072272"/>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
        <p:nvSpPr>
          <p:cNvPr id="36" name="Picture Placeholder 5">
            <a:extLst>
              <a:ext uri="{FF2B5EF4-FFF2-40B4-BE49-F238E27FC236}">
                <a16:creationId xmlns:a16="http://schemas.microsoft.com/office/drawing/2014/main" id="{781D9EDF-F1B4-B146-A661-2A6D2B7E584E}"/>
              </a:ext>
            </a:extLst>
          </p:cNvPr>
          <p:cNvSpPr>
            <a:spLocks noGrp="1"/>
          </p:cNvSpPr>
          <p:nvPr>
            <p:ph type="pic" sz="quarter" idx="20" hasCustomPrompt="1"/>
          </p:nvPr>
        </p:nvSpPr>
        <p:spPr>
          <a:xfrm>
            <a:off x="16440912" y="7072272"/>
            <a:ext cx="3813048" cy="3813048"/>
          </a:xfrm>
          <a:prstGeom prst="rect">
            <a:avLst/>
          </a:prstGeom>
          <a:solidFill>
            <a:schemeClr val="accent6"/>
          </a:solidFill>
        </p:spPr>
        <p:txBody>
          <a:bodyPr lIns="274320" tIns="274320" rIns="27432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Picture Here</a:t>
            </a:r>
          </a:p>
        </p:txBody>
      </p:sp>
    </p:spTree>
    <p:extLst>
      <p:ext uri="{BB962C8B-B14F-4D97-AF65-F5344CB8AC3E}">
        <p14:creationId xmlns:p14="http://schemas.microsoft.com/office/powerpoint/2010/main" val="70194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7C5EC-61A8-6541-8AA0-5CBC2BD07F92}"/>
              </a:ext>
            </a:extLst>
          </p:cNvPr>
          <p:cNvSpPr>
            <a:spLocks noGrp="1"/>
          </p:cNvSpPr>
          <p:nvPr>
            <p:ph type="title" hasCustomPrompt="1"/>
          </p:nvPr>
        </p:nvSpPr>
        <p:spPr>
          <a:xfrm>
            <a:off x="3813048" y="1271016"/>
            <a:ext cx="9153144" cy="967957"/>
          </a:xfrm>
          <a:prstGeom prst="rect">
            <a:avLst/>
          </a:prstGeom>
        </p:spPr>
        <p:txBody>
          <a:bodyPr wrap="none" lIns="0" tIns="0" rIns="0" bIns="0">
            <a:normAutofit/>
          </a:bodyPr>
          <a:lstStyle>
            <a:lvl1pPr>
              <a:defRPr sz="6800" spc="220" baseline="0">
                <a:solidFill>
                  <a:schemeClr val="accent2"/>
                </a:solidFill>
                <a:latin typeface="Poppins SemiBold" pitchFamily="2" charset="77"/>
              </a:defRPr>
            </a:lvl1pPr>
          </a:lstStyle>
          <a:p>
            <a:r>
              <a:rPr lang="en-US"/>
              <a:t>Slide headline</a:t>
            </a:r>
          </a:p>
        </p:txBody>
      </p:sp>
      <p:sp>
        <p:nvSpPr>
          <p:cNvPr id="24" name="Picture Placeholder 5">
            <a:extLst>
              <a:ext uri="{FF2B5EF4-FFF2-40B4-BE49-F238E27FC236}">
                <a16:creationId xmlns:a16="http://schemas.microsoft.com/office/drawing/2014/main" id="{0454783A-2077-B240-9053-EFF83454F728}"/>
              </a:ext>
            </a:extLst>
          </p:cNvPr>
          <p:cNvSpPr>
            <a:spLocks noGrp="1"/>
          </p:cNvSpPr>
          <p:nvPr>
            <p:ph type="pic" sz="quarter" idx="13" hasCustomPrompt="1"/>
          </p:nvPr>
        </p:nvSpPr>
        <p:spPr>
          <a:xfrm>
            <a:off x="4343400" y="2962656"/>
            <a:ext cx="15910560" cy="7922664"/>
          </a:xfrm>
          <a:prstGeom prst="rect">
            <a:avLst/>
          </a:prstGeom>
          <a:solidFill>
            <a:schemeClr val="accent6"/>
          </a:solidFill>
        </p:spPr>
        <p:txBody>
          <a:bodyPr lIns="457200" tIns="182880" rIns="365760" bIns="0"/>
          <a:lstStyle>
            <a:lvl1pPr marL="0" indent="0">
              <a:buFontTx/>
              <a:buNone/>
              <a:defRPr lang="en-US" sz="2400" b="0" i="0" kern="1200" spc="103">
                <a:solidFill>
                  <a:schemeClr val="accent3"/>
                </a:solidFill>
                <a:effectLst/>
                <a:latin typeface="Poppins-Medium"/>
                <a:ea typeface="+mn-ea"/>
                <a:cs typeface="Poppins-Medium"/>
              </a:defRPr>
            </a:lvl1pPr>
          </a:lstStyle>
          <a:p>
            <a:r>
              <a:rPr lang="en-US"/>
              <a:t>Insert Infographic Here</a:t>
            </a:r>
          </a:p>
        </p:txBody>
      </p:sp>
    </p:spTree>
    <p:extLst>
      <p:ext uri="{BB962C8B-B14F-4D97-AF65-F5344CB8AC3E}">
        <p14:creationId xmlns:p14="http://schemas.microsoft.com/office/powerpoint/2010/main" val="544052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234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EC81FE-3C93-3B43-8408-7274AC014DEB}"/>
              </a:ext>
            </a:extLst>
          </p:cNvPr>
          <p:cNvSpPr/>
          <p:nvPr/>
        </p:nvSpPr>
        <p:spPr>
          <a:xfrm>
            <a:off x="0" y="11603736"/>
            <a:ext cx="24387048" cy="2112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10B30FF-2A60-8A46-98A8-479EC5D9290D}"/>
              </a:ext>
            </a:extLst>
          </p:cNvPr>
          <p:cNvSpPr txBox="1">
            <a:spLocks/>
          </p:cNvSpPr>
          <p:nvPr/>
        </p:nvSpPr>
        <p:spPr>
          <a:xfrm>
            <a:off x="530352" y="12874752"/>
            <a:ext cx="2268570" cy="290849"/>
          </a:xfrm>
          <a:prstGeom prst="rect">
            <a:avLst/>
          </a:prstGeom>
        </p:spPr>
        <p:txBody>
          <a:bodyPr wrap="none" lIns="0" tIns="0" rIns="0" bIns="0">
            <a:spAutoFit/>
          </a:bodyPr>
          <a:lstStyle>
            <a:lvl1pPr marL="0" indent="0" algn="l" defTabSz="1828800" rtl="0" eaLnBrk="1" latinLnBrk="0" hangingPunct="1">
              <a:lnSpc>
                <a:spcPct val="90000"/>
              </a:lnSpc>
              <a:spcBef>
                <a:spcPts val="2000"/>
              </a:spcBef>
              <a:buFontTx/>
              <a:buNone/>
              <a:defRPr sz="2100" kern="1200" spc="70" baseline="0">
                <a:solidFill>
                  <a:schemeClr val="bg2"/>
                </a:solidFill>
                <a:latin typeface="Poppins SemiBold"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February 13, 2020</a:t>
            </a:r>
          </a:p>
        </p:txBody>
      </p:sp>
      <p:sp>
        <p:nvSpPr>
          <p:cNvPr id="8" name="Text Placeholder 8">
            <a:extLst>
              <a:ext uri="{FF2B5EF4-FFF2-40B4-BE49-F238E27FC236}">
                <a16:creationId xmlns:a16="http://schemas.microsoft.com/office/drawing/2014/main" id="{733E7F76-60B0-7B4D-91D2-F58878E3E5D9}"/>
              </a:ext>
            </a:extLst>
          </p:cNvPr>
          <p:cNvSpPr txBox="1">
            <a:spLocks/>
          </p:cNvSpPr>
          <p:nvPr/>
        </p:nvSpPr>
        <p:spPr>
          <a:xfrm>
            <a:off x="530352" y="12188952"/>
            <a:ext cx="13426280" cy="457465"/>
          </a:xfrm>
          <a:prstGeom prst="rect">
            <a:avLst/>
          </a:prstGeom>
        </p:spPr>
        <p:txBody>
          <a:bodyPr lIns="0" tIns="0" rIns="0" bIns="0">
            <a:noAutofit/>
          </a:bodyPr>
          <a:lstStyle>
            <a:lvl1pPr marL="0" indent="0" algn="l" defTabSz="1828800" rtl="0" eaLnBrk="1" latinLnBrk="0" hangingPunct="1">
              <a:lnSpc>
                <a:spcPct val="90000"/>
              </a:lnSpc>
              <a:spcBef>
                <a:spcPts val="2000"/>
              </a:spcBef>
              <a:buFontTx/>
              <a:buNone/>
              <a:defRPr sz="3000" b="0" kern="1200" spc="100" baseline="0">
                <a:solidFill>
                  <a:schemeClr val="bg1"/>
                </a:solidFill>
                <a:latin typeface="Poppins" pitchFamily="2" charset="77"/>
                <a:ea typeface="+mn-ea"/>
                <a:cs typeface="Poppins" pitchFamily="2" charset="77"/>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Complaints Response </a:t>
            </a:r>
          </a:p>
        </p:txBody>
      </p:sp>
      <p:pic>
        <p:nvPicPr>
          <p:cNvPr id="9" name="Picture 8">
            <a:extLst>
              <a:ext uri="{FF2B5EF4-FFF2-40B4-BE49-F238E27FC236}">
                <a16:creationId xmlns:a16="http://schemas.microsoft.com/office/drawing/2014/main" id="{D03C1415-98FC-9C4C-8E1E-55C9A16E4F6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726144" y="12063778"/>
            <a:ext cx="1861022" cy="1271016"/>
          </a:xfrm>
          <a:prstGeom prst="rect">
            <a:avLst/>
          </a:prstGeom>
        </p:spPr>
      </p:pic>
      <p:sp>
        <p:nvSpPr>
          <p:cNvPr id="2" name="Text Placeholder 1">
            <a:extLst>
              <a:ext uri="{FF2B5EF4-FFF2-40B4-BE49-F238E27FC236}">
                <a16:creationId xmlns:a16="http://schemas.microsoft.com/office/drawing/2014/main" id="{A5A237E2-8AF4-0148-945D-CF9892B1D02F}"/>
              </a:ext>
            </a:extLst>
          </p:cNvPr>
          <p:cNvSpPr>
            <a:spLocks noGrp="1"/>
          </p:cNvSpPr>
          <p:nvPr>
            <p:ph type="body" idx="1"/>
          </p:nvPr>
        </p:nvSpPr>
        <p:spPr>
          <a:xfrm>
            <a:off x="1676400" y="2495004"/>
            <a:ext cx="21034375" cy="80391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6639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671" r:id="rId5"/>
    <p:sldLayoutId id="2147483673" r:id="rId6"/>
    <p:sldLayoutId id="2147483674" r:id="rId7"/>
    <p:sldLayoutId id="2147483675" r:id="rId8"/>
    <p:sldLayoutId id="2147483676" r:id="rId9"/>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0" indent="0" algn="l" defTabSz="1828800" rtl="0" eaLnBrk="1" latinLnBrk="0" hangingPunct="1">
        <a:lnSpc>
          <a:spcPts val="5100"/>
        </a:lnSpc>
        <a:spcBef>
          <a:spcPts val="0"/>
        </a:spcBef>
        <a:spcAft>
          <a:spcPts val="3600"/>
        </a:spcAft>
        <a:buSzPct val="80000"/>
        <a:buFont typeface="Wingdings" pitchFamily="2" charset="2"/>
        <a:buNone/>
        <a:defRPr sz="3600" kern="1200" spc="70" baseline="0">
          <a:solidFill>
            <a:schemeClr val="tx1"/>
          </a:solidFill>
          <a:latin typeface="Poppins" pitchFamily="2" charset="77"/>
          <a:ea typeface="+mn-ea"/>
          <a:cs typeface="+mn-cs"/>
        </a:defRPr>
      </a:lvl1pPr>
      <a:lvl2pPr marL="0" indent="0" algn="l" defTabSz="1828800" rtl="0" eaLnBrk="1" latinLnBrk="0" hangingPunct="1">
        <a:lnSpc>
          <a:spcPts val="4200"/>
        </a:lnSpc>
        <a:spcBef>
          <a:spcPts val="0"/>
        </a:spcBef>
        <a:spcAft>
          <a:spcPts val="1400"/>
        </a:spcAft>
        <a:buSzPct val="80000"/>
        <a:buFont typeface="Wingdings" pitchFamily="2" charset="2"/>
        <a:buNone/>
        <a:defRPr sz="2800" kern="1200" spc="70" baseline="0">
          <a:solidFill>
            <a:schemeClr val="accent1"/>
          </a:solidFill>
          <a:latin typeface="Poppins" pitchFamily="2" charset="77"/>
          <a:ea typeface="+mn-ea"/>
          <a:cs typeface="+mn-cs"/>
        </a:defRPr>
      </a:lvl2pPr>
      <a:lvl3pPr marL="1485900" indent="-342900" algn="l" defTabSz="1828800" rtl="0" eaLnBrk="1" latinLnBrk="0" hangingPunct="1">
        <a:lnSpc>
          <a:spcPts val="3600"/>
        </a:lnSpc>
        <a:spcBef>
          <a:spcPts val="0"/>
        </a:spcBef>
        <a:spcAft>
          <a:spcPts val="1000"/>
        </a:spcAft>
        <a:buSzPct val="80000"/>
        <a:buFont typeface="Arial" panose="020B0604020202020204" pitchFamily="34" charset="0"/>
        <a:buChar char="•"/>
        <a:defRPr sz="2400" kern="1200" spc="70" baseline="0">
          <a:solidFill>
            <a:schemeClr val="tx2"/>
          </a:solidFill>
          <a:latin typeface="Poppins" pitchFamily="2" charset="77"/>
          <a:ea typeface="+mn-ea"/>
          <a:cs typeface="+mn-cs"/>
        </a:defRPr>
      </a:lvl3pPr>
      <a:lvl4pPr marL="2400300" indent="-342900" algn="l" defTabSz="1828800" rtl="0" eaLnBrk="1" latinLnBrk="0" hangingPunct="1">
        <a:lnSpc>
          <a:spcPts val="3000"/>
        </a:lnSpc>
        <a:spcBef>
          <a:spcPts val="0"/>
        </a:spcBef>
        <a:spcAft>
          <a:spcPts val="1000"/>
        </a:spcAft>
        <a:buSzPct val="80000"/>
        <a:buFont typeface="Arial" panose="020B0604020202020204" pitchFamily="34" charset="0"/>
        <a:buChar char="•"/>
        <a:defRPr sz="2400" kern="1200" spc="70" baseline="0">
          <a:solidFill>
            <a:schemeClr val="accent6">
              <a:lumMod val="50000"/>
            </a:schemeClr>
          </a:solidFill>
          <a:latin typeface="Poppins" pitchFamily="2" charset="77"/>
          <a:ea typeface="+mn-ea"/>
          <a:cs typeface="+mn-cs"/>
        </a:defRPr>
      </a:lvl4pPr>
      <a:lvl5pPr marL="4000500" indent="-342900" algn="l" defTabSz="1828800" rtl="0" eaLnBrk="1" latinLnBrk="0" hangingPunct="1">
        <a:lnSpc>
          <a:spcPts val="2800"/>
        </a:lnSpc>
        <a:spcBef>
          <a:spcPts val="0"/>
        </a:spcBef>
        <a:spcAft>
          <a:spcPts val="800"/>
        </a:spcAft>
        <a:buSzPct val="80000"/>
        <a:buFont typeface="Arial" panose="020B0604020202020204" pitchFamily="34" charset="0"/>
        <a:buChar char="•"/>
        <a:defRPr sz="2100" kern="1200" spc="100" baseline="0">
          <a:solidFill>
            <a:schemeClr val="accent6">
              <a:lumMod val="50000"/>
            </a:schemeClr>
          </a:solidFill>
          <a:latin typeface="Poppins"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pscleanair.gov/262/File-a-Complaint"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pscleanair.gov/262/File-a-Complai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6"/>
          </p:nvPr>
        </p:nvSpPr>
        <p:spPr/>
        <p:txBody>
          <a:bodyPr/>
          <a:lstStyle/>
          <a:p>
            <a:endParaRPr lang="en-US" dirty="0"/>
          </a:p>
        </p:txBody>
      </p:sp>
      <p:sp>
        <p:nvSpPr>
          <p:cNvPr id="4" name="Content Placeholder 3"/>
          <p:cNvSpPr>
            <a:spLocks noGrp="1"/>
          </p:cNvSpPr>
          <p:nvPr>
            <p:ph sz="quarter" idx="15"/>
          </p:nvPr>
        </p:nvSpPr>
        <p:spPr>
          <a:xfrm>
            <a:off x="1014413" y="12877639"/>
            <a:ext cx="65" cy="290849"/>
          </a:xfrm>
        </p:spPr>
        <p:txBody>
          <a:bodyPr/>
          <a:lstStyle/>
          <a:p>
            <a:endParaRPr lang="en-US" dirty="0"/>
          </a:p>
        </p:txBody>
      </p:sp>
      <p:sp>
        <p:nvSpPr>
          <p:cNvPr id="5" name="Text Placeholder 4"/>
          <p:cNvSpPr>
            <a:spLocks noGrp="1"/>
          </p:cNvSpPr>
          <p:nvPr>
            <p:ph type="body" sz="quarter" idx="14"/>
          </p:nvPr>
        </p:nvSpPr>
        <p:spPr/>
        <p:txBody>
          <a:bodyPr>
            <a:normAutofit lnSpcReduction="10000"/>
          </a:bodyPr>
          <a:lstStyle/>
          <a:p>
            <a:r>
              <a:rPr lang="en-US" dirty="0"/>
              <a:t>Overview of Permitting + Complaint Response</a:t>
            </a:r>
          </a:p>
        </p:txBody>
      </p:sp>
      <p:sp>
        <p:nvSpPr>
          <p:cNvPr id="6" name="Text Placeholder 5"/>
          <p:cNvSpPr>
            <a:spLocks noGrp="1"/>
          </p:cNvSpPr>
          <p:nvPr>
            <p:ph type="body" sz="quarter" idx="17"/>
          </p:nvPr>
        </p:nvSpPr>
        <p:spPr>
          <a:xfrm>
            <a:off x="1014413" y="9806266"/>
            <a:ext cx="19619912" cy="2827338"/>
          </a:xfrm>
        </p:spPr>
        <p:txBody>
          <a:bodyPr/>
          <a:lstStyle/>
          <a:p>
            <a:r>
              <a:rPr lang="en-US" dirty="0"/>
              <a:t>Nina Lawonn, Inspector</a:t>
            </a:r>
            <a:br>
              <a:rPr lang="en-US" dirty="0"/>
            </a:br>
            <a:r>
              <a:rPr lang="en-US" dirty="0"/>
              <a:t>Puget Sound Clean Air Agency </a:t>
            </a:r>
          </a:p>
        </p:txBody>
      </p:sp>
    </p:spTree>
    <p:extLst>
      <p:ext uri="{BB962C8B-B14F-4D97-AF65-F5344CB8AC3E}">
        <p14:creationId xmlns:p14="http://schemas.microsoft.com/office/powerpoint/2010/main" val="22720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451" y="899387"/>
            <a:ext cx="16559515" cy="967957"/>
          </a:xfrm>
        </p:spPr>
        <p:txBody>
          <a:bodyPr/>
          <a:lstStyle/>
          <a:p>
            <a:r>
              <a:rPr lang="en-US" dirty="0"/>
              <a:t>Complaints: Within the Agency’s Authority</a:t>
            </a:r>
          </a:p>
        </p:txBody>
      </p:sp>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5477892" y="2483383"/>
            <a:ext cx="3813048" cy="3813048"/>
          </a:xfrm>
        </p:spPr>
      </p:pic>
      <p:pic>
        <p:nvPicPr>
          <p:cNvPr id="13" name="Picture Placeholder 12"/>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10006140" y="2532352"/>
            <a:ext cx="3813048" cy="3813048"/>
          </a:xfrm>
        </p:spPr>
      </p:pic>
      <p:pic>
        <p:nvPicPr>
          <p:cNvPr id="14" name="Picture Placeholder 13"/>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xfrm>
            <a:off x="14534388" y="2560225"/>
            <a:ext cx="3813048" cy="3813048"/>
          </a:xfrm>
        </p:spPr>
      </p:pic>
      <p:pic>
        <p:nvPicPr>
          <p:cNvPr id="15" name="Picture Placeholder 14"/>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a:xfrm>
            <a:off x="5477892" y="6827362"/>
            <a:ext cx="3813048" cy="3813048"/>
          </a:xfrm>
        </p:spPr>
      </p:pic>
      <p:pic>
        <p:nvPicPr>
          <p:cNvPr id="17" name="Picture Placeholder 16"/>
          <p:cNvPicPr>
            <a:picLocks noGrp="1" noChangeAspect="1"/>
          </p:cNvPicPr>
          <p:nvPr>
            <p:ph type="pic" sz="quarter" idx="19"/>
          </p:nvPr>
        </p:nvPicPr>
        <p:blipFill>
          <a:blip r:embed="rId7">
            <a:extLst>
              <a:ext uri="{28A0092B-C50C-407E-A947-70E740481C1C}">
                <a14:useLocalDpi xmlns:a14="http://schemas.microsoft.com/office/drawing/2010/main"/>
              </a:ext>
            </a:extLst>
          </a:blip>
          <a:srcRect/>
          <a:stretch>
            <a:fillRect/>
          </a:stretch>
        </p:blipFill>
        <p:spPr>
          <a:xfrm>
            <a:off x="10006140" y="6827362"/>
            <a:ext cx="3813048" cy="3813048"/>
          </a:xfrm>
        </p:spPr>
      </p:pic>
      <p:pic>
        <p:nvPicPr>
          <p:cNvPr id="4" name="Picture Placeholder 3" descr="A close up of a fire&#10;&#10;Description automatically generated">
            <a:extLst>
              <a:ext uri="{FF2B5EF4-FFF2-40B4-BE49-F238E27FC236}">
                <a16:creationId xmlns:a16="http://schemas.microsoft.com/office/drawing/2014/main" id="{B951AD31-9F23-471A-919B-7713244075C3}"/>
              </a:ext>
            </a:extLst>
          </p:cNvPr>
          <p:cNvPicPr>
            <a:picLocks noGrp="1" noChangeAspect="1"/>
          </p:cNvPicPr>
          <p:nvPr>
            <p:ph type="pic" sz="quarter" idx="20"/>
          </p:nvPr>
        </p:nvPicPr>
        <p:blipFill>
          <a:blip r:embed="rId8" cstate="email">
            <a:extLst>
              <a:ext uri="{28A0092B-C50C-407E-A947-70E740481C1C}">
                <a14:useLocalDpi xmlns:a14="http://schemas.microsoft.com/office/drawing/2010/main"/>
              </a:ext>
            </a:extLst>
          </a:blip>
          <a:srcRect/>
          <a:stretch>
            <a:fillRect/>
          </a:stretch>
        </p:blipFill>
        <p:spPr>
          <a:xfrm>
            <a:off x="14626396" y="6830571"/>
            <a:ext cx="3813048" cy="3813048"/>
          </a:xfrm>
        </p:spPr>
      </p:pic>
    </p:spTree>
    <p:extLst>
      <p:ext uri="{BB962C8B-B14F-4D97-AF65-F5344CB8AC3E}">
        <p14:creationId xmlns:p14="http://schemas.microsoft.com/office/powerpoint/2010/main" val="307390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967" y="860262"/>
            <a:ext cx="16922317" cy="967957"/>
          </a:xfrm>
        </p:spPr>
        <p:txBody>
          <a:bodyPr/>
          <a:lstStyle/>
          <a:p>
            <a:r>
              <a:rPr lang="en-US" dirty="0"/>
              <a:t>Complaints: Outside the Agency’s Authority</a:t>
            </a:r>
          </a:p>
        </p:txBody>
      </p:sp>
      <p:pic>
        <p:nvPicPr>
          <p:cNvPr id="11" name="Picture Placeholder 10"/>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4128248" y="2572690"/>
            <a:ext cx="3813048" cy="3813048"/>
          </a:xfrm>
        </p:spPr>
      </p:pic>
      <p:pic>
        <p:nvPicPr>
          <p:cNvPr id="12" name="Picture Placeholder 11"/>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8160752" y="2593472"/>
            <a:ext cx="3813048" cy="3813048"/>
          </a:xfrm>
        </p:spPr>
      </p:pic>
      <p:pic>
        <p:nvPicPr>
          <p:cNvPr id="14" name="Picture Placeholder 13"/>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xfrm>
            <a:off x="16225760" y="2614254"/>
            <a:ext cx="3813048" cy="3813048"/>
          </a:xfrm>
        </p:spPr>
      </p:pic>
      <p:pic>
        <p:nvPicPr>
          <p:cNvPr id="15" name="Picture Placeholder 14"/>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a:xfrm>
            <a:off x="4128248" y="6641381"/>
            <a:ext cx="3813048" cy="3813048"/>
          </a:xfrm>
        </p:spPr>
      </p:pic>
      <p:pic>
        <p:nvPicPr>
          <p:cNvPr id="16" name="Picture Placeholder 15"/>
          <p:cNvPicPr>
            <a:picLocks noGrp="1" noChangeAspect="1"/>
          </p:cNvPicPr>
          <p:nvPr>
            <p:ph type="pic" sz="quarter" idx="18"/>
          </p:nvPr>
        </p:nvPicPr>
        <p:blipFill>
          <a:blip r:embed="rId7" cstate="email">
            <a:extLst>
              <a:ext uri="{28A0092B-C50C-407E-A947-70E740481C1C}">
                <a14:useLocalDpi xmlns:a14="http://schemas.microsoft.com/office/drawing/2010/main"/>
              </a:ext>
            </a:extLst>
          </a:blip>
          <a:srcRect/>
          <a:stretch>
            <a:fillRect/>
          </a:stretch>
        </p:blipFill>
        <p:spPr>
          <a:xfrm>
            <a:off x="8160752" y="6627304"/>
            <a:ext cx="3813048" cy="3813048"/>
          </a:xfrm>
        </p:spPr>
      </p:pic>
      <p:pic>
        <p:nvPicPr>
          <p:cNvPr id="17" name="Picture Placeholder 16"/>
          <p:cNvPicPr>
            <a:picLocks noGrp="1" noChangeAspect="1"/>
          </p:cNvPicPr>
          <p:nvPr>
            <p:ph type="pic" sz="quarter" idx="19"/>
          </p:nvPr>
        </p:nvPicPr>
        <p:blipFill>
          <a:blip r:embed="rId8" cstate="email">
            <a:extLst>
              <a:ext uri="{28A0092B-C50C-407E-A947-70E740481C1C}">
                <a14:useLocalDpi xmlns:a14="http://schemas.microsoft.com/office/drawing/2010/main"/>
              </a:ext>
            </a:extLst>
          </a:blip>
          <a:srcRect/>
          <a:stretch>
            <a:fillRect/>
          </a:stretch>
        </p:blipFill>
        <p:spPr>
          <a:xfrm>
            <a:off x="12193256" y="6627297"/>
            <a:ext cx="3813048" cy="3813048"/>
          </a:xfrm>
        </p:spPr>
      </p:pic>
      <p:pic>
        <p:nvPicPr>
          <p:cNvPr id="18" name="Picture Placeholder 17"/>
          <p:cNvPicPr>
            <a:picLocks noGrp="1" noChangeAspect="1"/>
          </p:cNvPicPr>
          <p:nvPr>
            <p:ph type="pic" sz="quarter" idx="20"/>
          </p:nvPr>
        </p:nvPicPr>
        <p:blipFill>
          <a:blip r:embed="rId9">
            <a:extLst>
              <a:ext uri="{28A0092B-C50C-407E-A947-70E740481C1C}">
                <a14:useLocalDpi xmlns:a14="http://schemas.microsoft.com/office/drawing/2010/main"/>
              </a:ext>
            </a:extLst>
          </a:blip>
          <a:srcRect/>
          <a:stretch>
            <a:fillRect/>
          </a:stretch>
        </p:blipFill>
        <p:spPr>
          <a:xfrm>
            <a:off x="16225760" y="6606522"/>
            <a:ext cx="3813048" cy="3813048"/>
          </a:xfrm>
        </p:spPr>
      </p:pic>
      <p:pic>
        <p:nvPicPr>
          <p:cNvPr id="19" name="Picture Placeholder 18" descr="A large ship in the water&#10;&#10;Description automatically generated">
            <a:extLst>
              <a:ext uri="{FF2B5EF4-FFF2-40B4-BE49-F238E27FC236}">
                <a16:creationId xmlns:a16="http://schemas.microsoft.com/office/drawing/2014/main" id="{A9FDB4B9-8DF8-44D7-B647-EAD485E306AC}"/>
              </a:ext>
            </a:extLst>
          </p:cNvPr>
          <p:cNvPicPr>
            <a:picLocks noGrp="1" noChangeAspect="1"/>
          </p:cNvPicPr>
          <p:nvPr>
            <p:ph type="pic" sz="quarter" idx="15"/>
          </p:nvPr>
        </p:nvPicPr>
        <p:blipFill>
          <a:blip r:embed="rId10"/>
          <a:srcRect/>
          <a:stretch>
            <a:fillRect/>
          </a:stretch>
        </p:blipFill>
        <p:spPr>
          <a:xfrm>
            <a:off x="12192748" y="2600886"/>
            <a:ext cx="3813175" cy="3813175"/>
          </a:xfrm>
        </p:spPr>
      </p:pic>
    </p:spTree>
    <p:extLst>
      <p:ext uri="{BB962C8B-B14F-4D97-AF65-F5344CB8AC3E}">
        <p14:creationId xmlns:p14="http://schemas.microsoft.com/office/powerpoint/2010/main" val="2341081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Submit A Complaint</a:t>
            </a:r>
          </a:p>
        </p:txBody>
      </p:sp>
      <p:sp>
        <p:nvSpPr>
          <p:cNvPr id="3" name="Text Placeholder 2"/>
          <p:cNvSpPr>
            <a:spLocks noGrp="1"/>
          </p:cNvSpPr>
          <p:nvPr>
            <p:ph type="body" sz="quarter" idx="11"/>
          </p:nvPr>
        </p:nvSpPr>
        <p:spPr>
          <a:xfrm>
            <a:off x="1728787" y="2541589"/>
            <a:ext cx="19143735" cy="8678861"/>
          </a:xfrm>
        </p:spPr>
        <p:txBody>
          <a:bodyPr>
            <a:normAutofit/>
          </a:bodyPr>
          <a:lstStyle/>
          <a:p>
            <a:pPr>
              <a:lnSpc>
                <a:spcPct val="120000"/>
              </a:lnSpc>
              <a:spcAft>
                <a:spcPts val="0"/>
              </a:spcAft>
            </a:pPr>
            <a:endParaRPr lang="en-US" b="1" dirty="0">
              <a:hlinkClick r:id="rId3"/>
            </a:endParaRPr>
          </a:p>
          <a:p>
            <a:pPr marL="571500" indent="-571500">
              <a:lnSpc>
                <a:spcPct val="120000"/>
              </a:lnSpc>
              <a:spcAft>
                <a:spcPts val="0"/>
              </a:spcAft>
              <a:buFont typeface="Arial" panose="020B0604020202020204" pitchFamily="34" charset="0"/>
              <a:buChar char="•"/>
            </a:pPr>
            <a:r>
              <a:rPr lang="en-US" sz="4000" dirty="0">
                <a:latin typeface="Poppins-Medium" panose="00000600000000000000" pitchFamily="50" charset="0"/>
                <a:cs typeface="Poppins-Medium" panose="00000600000000000000" pitchFamily="50" charset="0"/>
              </a:rPr>
              <a:t>Through Online Compliant Form </a:t>
            </a:r>
            <a:r>
              <a:rPr lang="en-US" sz="4000" dirty="0"/>
              <a:t>–</a:t>
            </a:r>
            <a:r>
              <a:rPr lang="en-US" sz="4000" dirty="0">
                <a:solidFill>
                  <a:schemeClr val="bg2"/>
                </a:solidFill>
              </a:rPr>
              <a:t> Inspector receives email immediately upon submittal </a:t>
            </a:r>
            <a:br>
              <a:rPr lang="en-US" sz="4000" dirty="0">
                <a:solidFill>
                  <a:schemeClr val="bg2"/>
                </a:solidFill>
              </a:rPr>
            </a:br>
            <a:endParaRPr lang="en-US" sz="4000" dirty="0">
              <a:solidFill>
                <a:schemeClr val="bg2"/>
              </a:solidFill>
            </a:endParaRPr>
          </a:p>
          <a:p>
            <a:pPr marL="571500" indent="-571500">
              <a:lnSpc>
                <a:spcPct val="120000"/>
              </a:lnSpc>
              <a:spcAft>
                <a:spcPts val="0"/>
              </a:spcAft>
              <a:buFont typeface="Arial" panose="020B0604020202020204" pitchFamily="34" charset="0"/>
              <a:buChar char="•"/>
            </a:pPr>
            <a:r>
              <a:rPr lang="en-US" sz="4000" dirty="0">
                <a:latin typeface="Poppins Medium" panose="00000600000000000000" pitchFamily="50" charset="0"/>
                <a:cs typeface="Poppins Medium" panose="00000600000000000000" pitchFamily="50" charset="0"/>
              </a:rPr>
              <a:t>Phone/voicemail – </a:t>
            </a:r>
            <a:r>
              <a:rPr lang="en-US" sz="4000" dirty="0">
                <a:solidFill>
                  <a:schemeClr val="bg2"/>
                </a:solidFill>
              </a:rPr>
              <a:t>voicemail and email to Inspector within a business day</a:t>
            </a:r>
            <a:br>
              <a:rPr lang="en-US" sz="4000" dirty="0">
                <a:solidFill>
                  <a:schemeClr val="bg2"/>
                </a:solidFill>
              </a:rPr>
            </a:br>
            <a:endParaRPr lang="en-US" sz="4000" dirty="0">
              <a:solidFill>
                <a:schemeClr val="bg2"/>
              </a:solidFill>
            </a:endParaRPr>
          </a:p>
          <a:p>
            <a:pPr marL="571500" indent="-571500">
              <a:lnSpc>
                <a:spcPct val="120000"/>
              </a:lnSpc>
              <a:spcAft>
                <a:spcPts val="0"/>
              </a:spcAft>
              <a:buFont typeface="Arial" panose="020B0604020202020204" pitchFamily="34" charset="0"/>
              <a:buChar char="•"/>
            </a:pPr>
            <a:r>
              <a:rPr lang="en-US" sz="4000" dirty="0">
                <a:latin typeface="Poppins Medium" panose="00000600000000000000" pitchFamily="50" charset="0"/>
                <a:cs typeface="Poppins Medium" panose="00000600000000000000" pitchFamily="50" charset="0"/>
              </a:rPr>
              <a:t>By mail – </a:t>
            </a:r>
            <a:r>
              <a:rPr lang="en-US" sz="4000" dirty="0">
                <a:solidFill>
                  <a:schemeClr val="bg2"/>
                </a:solidFill>
              </a:rPr>
              <a:t>electronic copy available to Inspector within a couple of business days </a:t>
            </a:r>
            <a:br>
              <a:rPr lang="en-US" dirty="0"/>
            </a:br>
            <a:endParaRPr lang="en-US" dirty="0">
              <a:solidFill>
                <a:schemeClr val="accent2"/>
              </a:solidFill>
            </a:endParaRPr>
          </a:p>
          <a:p>
            <a:endParaRPr lang="en-US" dirty="0"/>
          </a:p>
        </p:txBody>
      </p:sp>
    </p:spTree>
    <p:extLst>
      <p:ext uri="{BB962C8B-B14F-4D97-AF65-F5344CB8AC3E}">
        <p14:creationId xmlns:p14="http://schemas.microsoft.com/office/powerpoint/2010/main" val="250388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2128-3E43-4F68-BA36-7D8DD2726732}"/>
              </a:ext>
            </a:extLst>
          </p:cNvPr>
          <p:cNvSpPr>
            <a:spLocks noGrp="1"/>
          </p:cNvSpPr>
          <p:nvPr>
            <p:ph type="title"/>
          </p:nvPr>
        </p:nvSpPr>
        <p:spPr>
          <a:xfrm>
            <a:off x="10384537" y="941832"/>
            <a:ext cx="14294887" cy="2148396"/>
          </a:xfrm>
        </p:spPr>
        <p:txBody>
          <a:bodyPr>
            <a:normAutofit/>
          </a:bodyPr>
          <a:lstStyle/>
          <a:p>
            <a:r>
              <a:rPr lang="en-US" dirty="0"/>
              <a:t>Complaint Evaluation &amp; </a:t>
            </a:r>
            <a:br>
              <a:rPr lang="en-US" dirty="0"/>
            </a:br>
            <a:r>
              <a:rPr lang="en-US" dirty="0"/>
              <a:t>Prioritization</a:t>
            </a:r>
          </a:p>
        </p:txBody>
      </p:sp>
      <p:pic>
        <p:nvPicPr>
          <p:cNvPr id="7" name="Picture Placeholder 6">
            <a:extLst>
              <a:ext uri="{FF2B5EF4-FFF2-40B4-BE49-F238E27FC236}">
                <a16:creationId xmlns:a16="http://schemas.microsoft.com/office/drawing/2014/main" id="{BA537F75-9119-4B56-B012-52E10BBFE60A}"/>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472772" y="469354"/>
            <a:ext cx="8942829" cy="11138446"/>
          </a:xfrm>
        </p:spPr>
      </p:pic>
      <p:sp>
        <p:nvSpPr>
          <p:cNvPr id="5" name="Text Placeholder 4">
            <a:extLst>
              <a:ext uri="{FF2B5EF4-FFF2-40B4-BE49-F238E27FC236}">
                <a16:creationId xmlns:a16="http://schemas.microsoft.com/office/drawing/2014/main" id="{8A964273-F2CB-4546-A732-C062488E59BF}"/>
              </a:ext>
            </a:extLst>
          </p:cNvPr>
          <p:cNvSpPr>
            <a:spLocks noGrp="1"/>
          </p:cNvSpPr>
          <p:nvPr>
            <p:ph type="body" sz="quarter" idx="16"/>
          </p:nvPr>
        </p:nvSpPr>
        <p:spPr>
          <a:xfrm>
            <a:off x="10415588" y="2907348"/>
            <a:ext cx="12243244" cy="8918892"/>
          </a:xfrm>
        </p:spPr>
        <p:txBody>
          <a:bodyPr>
            <a:normAutofit lnSpcReduction="10000"/>
          </a:bodyPr>
          <a:lstStyle/>
          <a:p>
            <a:r>
              <a:rPr lang="en-US" dirty="0">
                <a:latin typeface="Poppins Medium" panose="00000600000000000000" pitchFamily="50" charset="0"/>
                <a:cs typeface="Poppins Medium" panose="00000600000000000000" pitchFamily="50" charset="0"/>
              </a:rPr>
              <a:t>A complaint may or may not get a response, including phone call, investigation, etc.  Here are some of the Inspector’s considerations.</a:t>
            </a:r>
          </a:p>
          <a:p>
            <a:pPr>
              <a:lnSpc>
                <a:spcPct val="120000"/>
              </a:lnSpc>
              <a:spcAft>
                <a:spcPts val="600"/>
              </a:spcAft>
            </a:pPr>
            <a:r>
              <a:rPr lang="en-US" dirty="0">
                <a:solidFill>
                  <a:schemeClr val="accent2"/>
                </a:solidFill>
                <a:latin typeface="Poppins Medium" panose="00000600000000000000" pitchFamily="50" charset="0"/>
                <a:cs typeface="Poppins Medium" panose="00000600000000000000" pitchFamily="50" charset="0"/>
              </a:rPr>
              <a:t>Evaluation by Inspector</a:t>
            </a:r>
          </a:p>
          <a:p>
            <a:pPr marL="571500" indent="-571500">
              <a:lnSpc>
                <a:spcPct val="120000"/>
              </a:lnSpc>
              <a:spcAft>
                <a:spcPts val="600"/>
              </a:spcAft>
              <a:buFont typeface="Arial" panose="020B0604020202020204" pitchFamily="34" charset="0"/>
              <a:buChar char="•"/>
            </a:pPr>
            <a:r>
              <a:rPr lang="en-US" dirty="0"/>
              <a:t>Within Agency’s Regulatory Authority</a:t>
            </a:r>
          </a:p>
          <a:p>
            <a:pPr marL="571500" indent="-571500">
              <a:lnSpc>
                <a:spcPct val="120000"/>
              </a:lnSpc>
              <a:spcAft>
                <a:spcPts val="600"/>
              </a:spcAft>
              <a:buFont typeface="Arial" panose="020B0604020202020204" pitchFamily="34" charset="0"/>
              <a:buChar char="•"/>
            </a:pPr>
            <a:r>
              <a:rPr lang="en-US" dirty="0"/>
              <a:t>In progress</a:t>
            </a:r>
          </a:p>
          <a:p>
            <a:pPr marL="571500" indent="-571500">
              <a:lnSpc>
                <a:spcPct val="120000"/>
              </a:lnSpc>
              <a:spcAft>
                <a:spcPts val="600"/>
              </a:spcAft>
              <a:buFont typeface="Arial" panose="020B0604020202020204" pitchFamily="34" charset="0"/>
              <a:buChar char="•"/>
            </a:pPr>
            <a:r>
              <a:rPr lang="en-US" dirty="0"/>
              <a:t>Impacting someone (Nuisance)</a:t>
            </a:r>
          </a:p>
          <a:p>
            <a:pPr>
              <a:lnSpc>
                <a:spcPct val="120000"/>
              </a:lnSpc>
              <a:spcAft>
                <a:spcPts val="600"/>
              </a:spcAft>
            </a:pPr>
            <a:r>
              <a:rPr lang="en-US" dirty="0">
                <a:solidFill>
                  <a:schemeClr val="accent2"/>
                </a:solidFill>
                <a:latin typeface="Poppins Medium" panose="00000600000000000000" pitchFamily="50" charset="0"/>
                <a:cs typeface="Poppins Medium" panose="00000600000000000000" pitchFamily="50" charset="0"/>
              </a:rPr>
              <a:t>Prioritization</a:t>
            </a:r>
          </a:p>
          <a:p>
            <a:pPr marL="571500" indent="-571500">
              <a:lnSpc>
                <a:spcPct val="120000"/>
              </a:lnSpc>
              <a:spcAft>
                <a:spcPts val="600"/>
              </a:spcAft>
              <a:buFont typeface="Arial" panose="020B0604020202020204" pitchFamily="34" charset="0"/>
              <a:buChar char="•"/>
            </a:pPr>
            <a:r>
              <a:rPr lang="en-US" dirty="0"/>
              <a:t>Asbestos</a:t>
            </a:r>
          </a:p>
          <a:p>
            <a:pPr marL="571500" indent="-571500">
              <a:lnSpc>
                <a:spcPct val="120000"/>
              </a:lnSpc>
              <a:spcAft>
                <a:spcPts val="600"/>
              </a:spcAft>
              <a:buFont typeface="Arial" panose="020B0604020202020204" pitchFamily="34" charset="0"/>
              <a:buChar char="•"/>
            </a:pPr>
            <a:r>
              <a:rPr lang="en-US" dirty="0"/>
              <a:t>Schools, hospitals, nursing homes, etc.</a:t>
            </a:r>
          </a:p>
          <a:p>
            <a:pPr marL="571500" indent="-571500">
              <a:lnSpc>
                <a:spcPct val="120000"/>
              </a:lnSpc>
              <a:spcAft>
                <a:spcPts val="600"/>
              </a:spcAft>
              <a:buFont typeface="Arial" panose="020B0604020202020204" pitchFamily="34" charset="0"/>
              <a:buChar char="•"/>
            </a:pPr>
            <a:r>
              <a:rPr lang="en-US" dirty="0"/>
              <a:t>Elevated number of complaints received</a:t>
            </a:r>
          </a:p>
          <a:p>
            <a:pPr marL="571500" indent="-571500">
              <a:lnSpc>
                <a:spcPct val="120000"/>
              </a:lnSpc>
              <a:spcAft>
                <a:spcPts val="600"/>
              </a:spcAft>
              <a:buFont typeface="Arial" panose="020B0604020202020204" pitchFamily="34" charset="0"/>
              <a:buChar char="•"/>
            </a:pPr>
            <a:r>
              <a:rPr lang="en-US" dirty="0"/>
              <a:t>Focus community </a:t>
            </a:r>
          </a:p>
          <a:p>
            <a:endParaRPr lang="en-US" dirty="0"/>
          </a:p>
        </p:txBody>
      </p:sp>
    </p:spTree>
    <p:extLst>
      <p:ext uri="{BB962C8B-B14F-4D97-AF65-F5344CB8AC3E}">
        <p14:creationId xmlns:p14="http://schemas.microsoft.com/office/powerpoint/2010/main" val="411260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9BF0-2C74-4612-A877-355C0EECDEAA}"/>
              </a:ext>
            </a:extLst>
          </p:cNvPr>
          <p:cNvSpPr>
            <a:spLocks noGrp="1"/>
          </p:cNvSpPr>
          <p:nvPr>
            <p:ph type="title"/>
          </p:nvPr>
        </p:nvSpPr>
        <p:spPr>
          <a:xfrm>
            <a:off x="3813048" y="894500"/>
            <a:ext cx="14555634" cy="967957"/>
          </a:xfrm>
        </p:spPr>
        <p:txBody>
          <a:bodyPr/>
          <a:lstStyle/>
          <a:p>
            <a:r>
              <a:rPr lang="en-US" dirty="0"/>
              <a:t>Complaint Evaluation &amp; Prioritization</a:t>
            </a:r>
          </a:p>
        </p:txBody>
      </p:sp>
      <p:sp>
        <p:nvSpPr>
          <p:cNvPr id="7" name="Text Placeholder 4">
            <a:extLst>
              <a:ext uri="{FF2B5EF4-FFF2-40B4-BE49-F238E27FC236}">
                <a16:creationId xmlns:a16="http://schemas.microsoft.com/office/drawing/2014/main" id="{C61FAC4E-F408-4620-AC7C-C2D0F05413D3}"/>
              </a:ext>
            </a:extLst>
          </p:cNvPr>
          <p:cNvSpPr txBox="1">
            <a:spLocks/>
          </p:cNvSpPr>
          <p:nvPr/>
        </p:nvSpPr>
        <p:spPr>
          <a:xfrm>
            <a:off x="3813048" y="2022513"/>
            <a:ext cx="12243244" cy="1436052"/>
          </a:xfrm>
          <a:prstGeom prst="rect">
            <a:avLst/>
          </a:prstGeom>
        </p:spPr>
        <p:txBody>
          <a:bodyPr>
            <a:normAutofit/>
          </a:bodyPr>
          <a:lstStyle>
            <a:lvl1pPr marL="0" indent="0" algn="l" defTabSz="1828800" rtl="0" eaLnBrk="1" latinLnBrk="0" hangingPunct="1">
              <a:lnSpc>
                <a:spcPts val="5100"/>
              </a:lnSpc>
              <a:spcBef>
                <a:spcPts val="0"/>
              </a:spcBef>
              <a:spcAft>
                <a:spcPts val="3600"/>
              </a:spcAft>
              <a:buSzPct val="80000"/>
              <a:buFont typeface="Wingdings" pitchFamily="2" charset="2"/>
              <a:buNone/>
              <a:defRPr sz="3600" kern="1200" spc="70" baseline="0">
                <a:solidFill>
                  <a:schemeClr val="tx1"/>
                </a:solidFill>
                <a:latin typeface="Poppins" pitchFamily="2" charset="77"/>
                <a:ea typeface="+mn-ea"/>
                <a:cs typeface="+mn-cs"/>
              </a:defRPr>
            </a:lvl1pPr>
            <a:lvl2pPr marL="0" indent="0" algn="l" defTabSz="1828800" rtl="0" eaLnBrk="1" latinLnBrk="0" hangingPunct="1">
              <a:lnSpc>
                <a:spcPts val="4200"/>
              </a:lnSpc>
              <a:spcBef>
                <a:spcPts val="0"/>
              </a:spcBef>
              <a:spcAft>
                <a:spcPts val="1400"/>
              </a:spcAft>
              <a:buSzPct val="80000"/>
              <a:buFont typeface="Wingdings" pitchFamily="2" charset="2"/>
              <a:buNone/>
              <a:defRPr sz="2800" kern="1200" spc="70" baseline="0">
                <a:solidFill>
                  <a:schemeClr val="accent1"/>
                </a:solidFill>
                <a:latin typeface="Poppins" pitchFamily="2" charset="77"/>
                <a:ea typeface="+mn-ea"/>
                <a:cs typeface="+mn-cs"/>
              </a:defRPr>
            </a:lvl2pPr>
            <a:lvl3pPr marL="1485900" indent="-342900" algn="l" defTabSz="1828800" rtl="0" eaLnBrk="1" latinLnBrk="0" hangingPunct="1">
              <a:lnSpc>
                <a:spcPts val="3600"/>
              </a:lnSpc>
              <a:spcBef>
                <a:spcPts val="0"/>
              </a:spcBef>
              <a:spcAft>
                <a:spcPts val="1000"/>
              </a:spcAft>
              <a:buSzPct val="80000"/>
              <a:buFont typeface="Arial" panose="020B0604020202020204" pitchFamily="34" charset="0"/>
              <a:buChar char="•"/>
              <a:defRPr sz="2400" kern="1200" spc="70" baseline="0">
                <a:solidFill>
                  <a:schemeClr val="tx2"/>
                </a:solidFill>
                <a:latin typeface="Poppins" pitchFamily="2" charset="77"/>
                <a:ea typeface="+mn-ea"/>
                <a:cs typeface="+mn-cs"/>
              </a:defRPr>
            </a:lvl3pPr>
            <a:lvl4pPr marL="2400300" indent="-342900" algn="l" defTabSz="1828800" rtl="0" eaLnBrk="1" latinLnBrk="0" hangingPunct="1">
              <a:lnSpc>
                <a:spcPts val="3000"/>
              </a:lnSpc>
              <a:spcBef>
                <a:spcPts val="0"/>
              </a:spcBef>
              <a:spcAft>
                <a:spcPts val="1000"/>
              </a:spcAft>
              <a:buSzPct val="80000"/>
              <a:buFont typeface="Arial" panose="020B0604020202020204" pitchFamily="34" charset="0"/>
              <a:buChar char="•"/>
              <a:defRPr sz="2400" kern="1200" spc="70" baseline="0">
                <a:solidFill>
                  <a:schemeClr val="accent6">
                    <a:lumMod val="50000"/>
                  </a:schemeClr>
                </a:solidFill>
                <a:latin typeface="Poppins" pitchFamily="2" charset="77"/>
                <a:ea typeface="+mn-ea"/>
                <a:cs typeface="+mn-cs"/>
              </a:defRPr>
            </a:lvl4pPr>
            <a:lvl5pPr marL="4000500" indent="-342900" algn="l" defTabSz="1828800" rtl="0" eaLnBrk="1" latinLnBrk="0" hangingPunct="1">
              <a:lnSpc>
                <a:spcPts val="2800"/>
              </a:lnSpc>
              <a:spcBef>
                <a:spcPts val="0"/>
              </a:spcBef>
              <a:spcAft>
                <a:spcPts val="800"/>
              </a:spcAft>
              <a:buSzPct val="80000"/>
              <a:buFont typeface="Arial" panose="020B0604020202020204" pitchFamily="34" charset="0"/>
              <a:buChar char="•"/>
              <a:defRPr sz="2100" kern="1200" spc="100" baseline="0">
                <a:solidFill>
                  <a:schemeClr val="accent6">
                    <a:lumMod val="50000"/>
                  </a:schemeClr>
                </a:solidFill>
                <a:latin typeface="Poppins"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latin typeface="Poppins Medium" panose="00000600000000000000" pitchFamily="50" charset="0"/>
                <a:cs typeface="Poppins Medium" panose="00000600000000000000" pitchFamily="50" charset="0"/>
              </a:rPr>
              <a:t>Example of a complaint:</a:t>
            </a:r>
          </a:p>
          <a:p>
            <a:endParaRPr lang="en-US" dirty="0"/>
          </a:p>
        </p:txBody>
      </p:sp>
      <p:pic>
        <p:nvPicPr>
          <p:cNvPr id="9" name="Picture 8" descr="Graphical user interface, text, application, Word&#10;&#10;Description automatically generated">
            <a:extLst>
              <a:ext uri="{FF2B5EF4-FFF2-40B4-BE49-F238E27FC236}">
                <a16:creationId xmlns:a16="http://schemas.microsoft.com/office/drawing/2014/main" id="{F45FF810-55EF-4614-96DF-C99980C24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8609" y="3188399"/>
            <a:ext cx="18820260" cy="8188036"/>
          </a:xfrm>
          <a:prstGeom prst="rect">
            <a:avLst/>
          </a:prstGeom>
        </p:spPr>
      </p:pic>
    </p:spTree>
    <p:extLst>
      <p:ext uri="{BB962C8B-B14F-4D97-AF65-F5344CB8AC3E}">
        <p14:creationId xmlns:p14="http://schemas.microsoft.com/office/powerpoint/2010/main" val="1782129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DAF0-5C89-4D5E-A97C-38E59CB1F6F3}"/>
              </a:ext>
            </a:extLst>
          </p:cNvPr>
          <p:cNvSpPr>
            <a:spLocks noGrp="1"/>
          </p:cNvSpPr>
          <p:nvPr>
            <p:ph type="title"/>
          </p:nvPr>
        </p:nvSpPr>
        <p:spPr/>
        <p:txBody>
          <a:bodyPr/>
          <a:lstStyle/>
          <a:p>
            <a:r>
              <a:rPr lang="en-US" dirty="0"/>
              <a:t>Complaint Investigation </a:t>
            </a:r>
          </a:p>
        </p:txBody>
      </p:sp>
      <p:pic>
        <p:nvPicPr>
          <p:cNvPr id="7" name="Picture Placeholder 6" descr="A person using a computer&#10;&#10;Description automatically generated">
            <a:extLst>
              <a:ext uri="{FF2B5EF4-FFF2-40B4-BE49-F238E27FC236}">
                <a16:creationId xmlns:a16="http://schemas.microsoft.com/office/drawing/2014/main" id="{1716C234-5C2E-423E-9B4A-37C2E73A471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01D212AE-AE16-4A9B-A930-D642D780618D}"/>
              </a:ext>
            </a:extLst>
          </p:cNvPr>
          <p:cNvSpPr>
            <a:spLocks noGrp="1"/>
          </p:cNvSpPr>
          <p:nvPr>
            <p:ph type="body" sz="quarter" idx="16"/>
          </p:nvPr>
        </p:nvSpPr>
        <p:spPr>
          <a:xfrm>
            <a:off x="10415588" y="2541587"/>
            <a:ext cx="12243244" cy="7301659"/>
          </a:xfrm>
        </p:spPr>
        <p:txBody>
          <a:bodyPr>
            <a:normAutofit/>
          </a:bodyPr>
          <a:lstStyle/>
          <a:p>
            <a:pPr marL="571500" indent="-571500">
              <a:buFont typeface="Arial" panose="020B0604020202020204" pitchFamily="34" charset="0"/>
              <a:buChar char="•"/>
            </a:pPr>
            <a:r>
              <a:rPr lang="en-US" sz="4000" dirty="0"/>
              <a:t>Use the database to analyze data </a:t>
            </a:r>
          </a:p>
          <a:p>
            <a:pPr marL="571500" indent="-571500">
              <a:buFont typeface="Arial" panose="020B0604020202020204" pitchFamily="34" charset="0"/>
              <a:buChar char="•"/>
            </a:pPr>
            <a:r>
              <a:rPr lang="en-US" sz="4000" dirty="0"/>
              <a:t>Organize by zip codes, sources, type of complaint</a:t>
            </a:r>
          </a:p>
          <a:p>
            <a:pPr marL="571500" indent="-571500">
              <a:buFont typeface="Arial" panose="020B0604020202020204" pitchFamily="34" charset="0"/>
              <a:buChar char="•"/>
            </a:pPr>
            <a:r>
              <a:rPr lang="en-US" sz="4000" dirty="0"/>
              <a:t>Determine the best time to conduct an onsite investigation</a:t>
            </a:r>
          </a:p>
          <a:p>
            <a:pPr marL="571500" indent="-571500">
              <a:buFont typeface="Arial" panose="020B0604020202020204" pitchFamily="34" charset="0"/>
              <a:buChar char="•"/>
            </a:pPr>
            <a:r>
              <a:rPr lang="en-US" sz="4000" dirty="0"/>
              <a:t>Compare complainant submittal times with hours of operation</a:t>
            </a:r>
          </a:p>
          <a:p>
            <a:endParaRPr lang="en-US" dirty="0"/>
          </a:p>
        </p:txBody>
      </p:sp>
    </p:spTree>
    <p:extLst>
      <p:ext uri="{BB962C8B-B14F-4D97-AF65-F5344CB8AC3E}">
        <p14:creationId xmlns:p14="http://schemas.microsoft.com/office/powerpoint/2010/main" val="48024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C4DD-65A4-40FF-ADAF-F672B68351BB}"/>
              </a:ext>
            </a:extLst>
          </p:cNvPr>
          <p:cNvSpPr>
            <a:spLocks noGrp="1"/>
          </p:cNvSpPr>
          <p:nvPr>
            <p:ph type="title"/>
          </p:nvPr>
        </p:nvSpPr>
        <p:spPr>
          <a:xfrm>
            <a:off x="3813048" y="948288"/>
            <a:ext cx="9153144" cy="967957"/>
          </a:xfrm>
        </p:spPr>
        <p:txBody>
          <a:bodyPr/>
          <a:lstStyle/>
          <a:p>
            <a:r>
              <a:rPr lang="en-US" dirty="0"/>
              <a:t>Complaint Investigation</a:t>
            </a:r>
          </a:p>
        </p:txBody>
      </p:sp>
      <p:pic>
        <p:nvPicPr>
          <p:cNvPr id="5" name="Picture 5">
            <a:extLst>
              <a:ext uri="{FF2B5EF4-FFF2-40B4-BE49-F238E27FC236}">
                <a16:creationId xmlns:a16="http://schemas.microsoft.com/office/drawing/2014/main" id="{FC151493-23AD-4E4E-9AE2-FE3D16C7AA5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21889" y="2221684"/>
            <a:ext cx="10825947" cy="889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54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717" y="868971"/>
            <a:ext cx="14725129" cy="967957"/>
          </a:xfrm>
        </p:spPr>
        <p:txBody>
          <a:bodyPr/>
          <a:lstStyle/>
          <a:p>
            <a:r>
              <a:rPr lang="en-US" dirty="0"/>
              <a:t>Example of Complaint Investigation</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9548" y="2356803"/>
            <a:ext cx="16599702" cy="87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04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215" y="760655"/>
            <a:ext cx="9153144" cy="967957"/>
          </a:xfrm>
        </p:spPr>
        <p:txBody>
          <a:bodyPr/>
          <a:lstStyle/>
          <a:p>
            <a:r>
              <a:rPr lang="en-US" dirty="0"/>
              <a:t>Is It Fugitive Dust?</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4110232" y="2064059"/>
            <a:ext cx="16033462" cy="9216056"/>
          </a:xfrm>
        </p:spPr>
      </p:pic>
    </p:spTree>
    <p:extLst>
      <p:ext uri="{BB962C8B-B14F-4D97-AF65-F5344CB8AC3E}">
        <p14:creationId xmlns:p14="http://schemas.microsoft.com/office/powerpoint/2010/main" val="230882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C7D6F-4D3E-4AFC-9269-6DD97A6FF80A}"/>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903472" y="434302"/>
            <a:ext cx="18684432" cy="1091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501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798" y="1137666"/>
            <a:ext cx="9153144" cy="967957"/>
          </a:xfrm>
        </p:spPr>
        <p:txBody>
          <a:bodyPr/>
          <a:lstStyle/>
          <a:p>
            <a:r>
              <a:rPr lang="en-US" dirty="0"/>
              <a:t>What We Do</a:t>
            </a:r>
          </a:p>
        </p:txBody>
      </p:sp>
      <p:pic>
        <p:nvPicPr>
          <p:cNvPr id="17" name="Picture 16" descr="A picture containing device, road&#10;&#10;Description automatically generated">
            <a:extLst>
              <a:ext uri="{FF2B5EF4-FFF2-40B4-BE49-F238E27FC236}">
                <a16:creationId xmlns:a16="http://schemas.microsoft.com/office/drawing/2014/main" id="{20D00369-B913-4523-A0CD-2FA60A0F8FAD}"/>
              </a:ext>
            </a:extLst>
          </p:cNvPr>
          <p:cNvPicPr>
            <a:picLocks noChangeAspect="1"/>
          </p:cNvPicPr>
          <p:nvPr/>
        </p:nvPicPr>
        <p:blipFill>
          <a:blip r:embed="rId3"/>
          <a:stretch>
            <a:fillRect/>
          </a:stretch>
        </p:blipFill>
        <p:spPr>
          <a:xfrm>
            <a:off x="2533014" y="2683960"/>
            <a:ext cx="19321146" cy="8186716"/>
          </a:xfrm>
          <a:prstGeom prst="rect">
            <a:avLst/>
          </a:prstGeom>
        </p:spPr>
      </p:pic>
    </p:spTree>
    <p:extLst>
      <p:ext uri="{BB962C8B-B14F-4D97-AF65-F5344CB8AC3E}">
        <p14:creationId xmlns:p14="http://schemas.microsoft.com/office/powerpoint/2010/main" val="326936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3">
            <a:extLst>
              <a:ext uri="{FF2B5EF4-FFF2-40B4-BE49-F238E27FC236}">
                <a16:creationId xmlns:a16="http://schemas.microsoft.com/office/drawing/2014/main" id="{319B9C62-87F8-4192-92E7-DDF1417469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6154" y="398266"/>
            <a:ext cx="12593212" cy="10968782"/>
          </a:xfrm>
          <a:prstGeom prst="rect">
            <a:avLst/>
          </a:prstGeom>
        </p:spPr>
      </p:pic>
    </p:spTree>
    <p:extLst>
      <p:ext uri="{BB962C8B-B14F-4D97-AF65-F5344CB8AC3E}">
        <p14:creationId xmlns:p14="http://schemas.microsoft.com/office/powerpoint/2010/main" val="1503759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502" y="996158"/>
            <a:ext cx="13653298" cy="2596128"/>
          </a:xfrm>
        </p:spPr>
        <p:txBody>
          <a:bodyPr>
            <a:normAutofit/>
          </a:bodyPr>
          <a:lstStyle/>
          <a:p>
            <a:r>
              <a:rPr lang="en-US" dirty="0"/>
              <a:t>Typical Agency Enforcement</a:t>
            </a:r>
            <a:br>
              <a:rPr lang="en-US" dirty="0"/>
            </a:br>
            <a:r>
              <a:rPr lang="en-US" dirty="0"/>
              <a:t>Process </a:t>
            </a:r>
          </a:p>
        </p:txBody>
      </p:sp>
      <p:pic>
        <p:nvPicPr>
          <p:cNvPr id="4" name="Picture Placeholder 3"/>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F699B43E-B313-4DDB-ACF8-EA161832D5D1}"/>
              </a:ext>
            </a:extLst>
          </p:cNvPr>
          <p:cNvSpPr>
            <a:spLocks noGrp="1"/>
          </p:cNvSpPr>
          <p:nvPr>
            <p:ph type="body" sz="quarter" idx="16"/>
          </p:nvPr>
        </p:nvSpPr>
        <p:spPr>
          <a:xfrm>
            <a:off x="10335986" y="4142814"/>
            <a:ext cx="12766330" cy="8306520"/>
          </a:xfrm>
        </p:spPr>
        <p:txBody>
          <a:bodyPr>
            <a:normAutofit/>
          </a:bodyPr>
          <a:lstStyle/>
          <a:p>
            <a:pPr marL="571500" indent="-571500">
              <a:buFont typeface="Arial" panose="020B0604020202020204" pitchFamily="34" charset="0"/>
              <a:buChar char="•"/>
            </a:pPr>
            <a:r>
              <a:rPr lang="en-US" sz="4000" dirty="0"/>
              <a:t>Notice of Violation, Regulation I, Section 3.09; or</a:t>
            </a:r>
          </a:p>
          <a:p>
            <a:pPr marL="571500" indent="-571500">
              <a:buFont typeface="Arial" panose="020B0604020202020204" pitchFamily="34" charset="0"/>
              <a:buChar char="•"/>
            </a:pPr>
            <a:r>
              <a:rPr lang="en-US" sz="4000" dirty="0"/>
              <a:t>Civil Penalties, Regulation I, Section 3.11</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96712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FA11-27B5-49C3-BF36-6C81CD680302}"/>
              </a:ext>
            </a:extLst>
          </p:cNvPr>
          <p:cNvSpPr>
            <a:spLocks noGrp="1"/>
          </p:cNvSpPr>
          <p:nvPr>
            <p:ph type="title"/>
          </p:nvPr>
        </p:nvSpPr>
        <p:spPr>
          <a:xfrm>
            <a:off x="1728216" y="1574075"/>
            <a:ext cx="9153144" cy="2271784"/>
          </a:xfrm>
        </p:spPr>
        <p:txBody>
          <a:bodyPr>
            <a:normAutofit/>
          </a:bodyPr>
          <a:lstStyle/>
          <a:p>
            <a:r>
              <a:rPr lang="en-US" dirty="0"/>
              <a:t>Questions + Contact</a:t>
            </a:r>
          </a:p>
        </p:txBody>
      </p:sp>
      <p:pic>
        <p:nvPicPr>
          <p:cNvPr id="6" name="Picture Placeholder 5" descr="A picture containing indoor, light, lit, table&#10;&#10;Description automatically generated">
            <a:extLst>
              <a:ext uri="{FF2B5EF4-FFF2-40B4-BE49-F238E27FC236}">
                <a16:creationId xmlns:a16="http://schemas.microsoft.com/office/drawing/2014/main" id="{056B2D2C-566D-4A7A-BDC4-B1367C8463C0}"/>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55872A1-6ABD-4163-8FBA-511E31AFFFF8}"/>
              </a:ext>
            </a:extLst>
          </p:cNvPr>
          <p:cNvSpPr>
            <a:spLocks noGrp="1"/>
          </p:cNvSpPr>
          <p:nvPr>
            <p:ph type="body" sz="quarter" idx="14"/>
          </p:nvPr>
        </p:nvSpPr>
        <p:spPr>
          <a:xfrm>
            <a:off x="1728216" y="3057351"/>
            <a:ext cx="9627356" cy="7891061"/>
          </a:xfrm>
        </p:spPr>
        <p:txBody>
          <a:bodyPr>
            <a:normAutofit fontScale="85000" lnSpcReduction="20000"/>
          </a:bodyPr>
          <a:lstStyle/>
          <a:p>
            <a:r>
              <a:rPr lang="en-US" dirty="0">
                <a:latin typeface="Poppins SemiBold" panose="00000700000000000000" pitchFamily="50" charset="0"/>
                <a:cs typeface="Poppins SemiBold" panose="00000700000000000000" pitchFamily="50" charset="0"/>
              </a:rPr>
              <a:t>Contact</a:t>
            </a:r>
            <a:r>
              <a:rPr lang="en-US" dirty="0"/>
              <a:t>: </a:t>
            </a:r>
          </a:p>
          <a:p>
            <a:pPr>
              <a:lnSpc>
                <a:spcPct val="120000"/>
              </a:lnSpc>
              <a:spcAft>
                <a:spcPts val="0"/>
              </a:spcAft>
            </a:pPr>
            <a:r>
              <a:rPr lang="en-US" b="1" dirty="0">
                <a:solidFill>
                  <a:srgbClr val="C0CB01"/>
                </a:solidFill>
                <a:hlinkClick r:id="rId4">
                  <a:extLst>
                    <a:ext uri="{A12FA001-AC4F-418D-AE19-62706E023703}">
                      <ahyp:hlinkClr xmlns:ahyp="http://schemas.microsoft.com/office/drawing/2018/hyperlinkcolor" val="tx"/>
                    </a:ext>
                  </a:extLst>
                </a:hlinkClick>
              </a:rPr>
              <a:t>Online:</a:t>
            </a:r>
          </a:p>
          <a:p>
            <a:pPr>
              <a:lnSpc>
                <a:spcPct val="120000"/>
              </a:lnSpc>
              <a:spcAft>
                <a:spcPts val="0"/>
              </a:spcAft>
            </a:pPr>
            <a:r>
              <a:rPr lang="en-US" dirty="0">
                <a:solidFill>
                  <a:schemeClr val="tx1"/>
                </a:solidFill>
                <a:hlinkClick r:id="rId4">
                  <a:extLst>
                    <a:ext uri="{A12FA001-AC4F-418D-AE19-62706E023703}">
                      <ahyp:hlinkClr xmlns:ahyp="http://schemas.microsoft.com/office/drawing/2018/hyperlinkcolor" val="tx"/>
                    </a:ext>
                  </a:extLst>
                </a:hlinkClick>
              </a:rPr>
              <a:t>https://pscleanair.gov/262/File-a-Complaint</a:t>
            </a:r>
            <a:br>
              <a:rPr lang="en-US" dirty="0"/>
            </a:br>
            <a:endParaRPr lang="en-US" dirty="0">
              <a:solidFill>
                <a:schemeClr val="accent2"/>
              </a:solidFill>
            </a:endParaRPr>
          </a:p>
          <a:p>
            <a:pPr>
              <a:lnSpc>
                <a:spcPct val="120000"/>
              </a:lnSpc>
              <a:spcAft>
                <a:spcPts val="0"/>
              </a:spcAft>
            </a:pPr>
            <a:r>
              <a:rPr lang="en-US" b="1" dirty="0">
                <a:solidFill>
                  <a:schemeClr val="accent2"/>
                </a:solidFill>
              </a:rPr>
              <a:t>Phone:</a:t>
            </a:r>
            <a:br>
              <a:rPr lang="en-US" dirty="0">
                <a:solidFill>
                  <a:schemeClr val="accent2"/>
                </a:solidFill>
              </a:rPr>
            </a:br>
            <a:r>
              <a:rPr lang="en-US" dirty="0">
                <a:solidFill>
                  <a:schemeClr val="tx1"/>
                </a:solidFill>
              </a:rPr>
              <a:t>(800) 552-3565</a:t>
            </a:r>
            <a:br>
              <a:rPr lang="en-US" dirty="0">
                <a:solidFill>
                  <a:schemeClr val="tx1"/>
                </a:solidFill>
              </a:rPr>
            </a:br>
            <a:r>
              <a:rPr lang="en-US" dirty="0">
                <a:solidFill>
                  <a:schemeClr val="tx1"/>
                </a:solidFill>
              </a:rPr>
              <a:t>Language services available</a:t>
            </a:r>
            <a:br>
              <a:rPr lang="en-US" dirty="0">
                <a:solidFill>
                  <a:schemeClr val="accent2"/>
                </a:solidFill>
              </a:rPr>
            </a:br>
            <a:endParaRPr lang="en-US" dirty="0">
              <a:solidFill>
                <a:schemeClr val="accent2"/>
              </a:solidFill>
            </a:endParaRPr>
          </a:p>
          <a:p>
            <a:pPr>
              <a:lnSpc>
                <a:spcPct val="120000"/>
              </a:lnSpc>
              <a:spcAft>
                <a:spcPts val="0"/>
              </a:spcAft>
            </a:pPr>
            <a:r>
              <a:rPr lang="en-US" b="1" dirty="0">
                <a:solidFill>
                  <a:schemeClr val="accent2"/>
                </a:solidFill>
              </a:rPr>
              <a:t>Mail:</a:t>
            </a:r>
            <a:br>
              <a:rPr lang="en-US" dirty="0">
                <a:solidFill>
                  <a:schemeClr val="accent2"/>
                </a:solidFill>
              </a:rPr>
            </a:br>
            <a:r>
              <a:rPr lang="en-US" dirty="0">
                <a:solidFill>
                  <a:schemeClr val="tx1"/>
                </a:solidFill>
              </a:rPr>
              <a:t>Puget Sound Clean Air Agency</a:t>
            </a:r>
            <a:br>
              <a:rPr lang="en-US" dirty="0">
                <a:solidFill>
                  <a:schemeClr val="tx1"/>
                </a:solidFill>
              </a:rPr>
            </a:br>
            <a:r>
              <a:rPr lang="en-US" dirty="0">
                <a:solidFill>
                  <a:schemeClr val="tx1"/>
                </a:solidFill>
              </a:rPr>
              <a:t>Attn: Inspection Department</a:t>
            </a:r>
            <a:br>
              <a:rPr lang="en-US" dirty="0">
                <a:solidFill>
                  <a:schemeClr val="tx1"/>
                </a:solidFill>
              </a:rPr>
            </a:br>
            <a:r>
              <a:rPr lang="en-US" dirty="0">
                <a:solidFill>
                  <a:schemeClr val="tx1"/>
                </a:solidFill>
              </a:rPr>
              <a:t>1904 3rd Avenue</a:t>
            </a:r>
            <a:br>
              <a:rPr lang="en-US" dirty="0">
                <a:solidFill>
                  <a:schemeClr val="tx1"/>
                </a:solidFill>
              </a:rPr>
            </a:br>
            <a:r>
              <a:rPr lang="en-US" dirty="0">
                <a:solidFill>
                  <a:schemeClr val="tx1"/>
                </a:solidFill>
              </a:rPr>
              <a:t>Suite 105</a:t>
            </a:r>
            <a:br>
              <a:rPr lang="en-US" dirty="0">
                <a:solidFill>
                  <a:schemeClr val="tx1"/>
                </a:solidFill>
              </a:rPr>
            </a:br>
            <a:r>
              <a:rPr lang="en-US" dirty="0">
                <a:solidFill>
                  <a:schemeClr val="tx1"/>
                </a:solidFill>
              </a:rPr>
              <a:t>Seattle, WA 98101</a:t>
            </a:r>
          </a:p>
          <a:p>
            <a:endParaRPr lang="en-US" dirty="0">
              <a:solidFill>
                <a:srgbClr val="FF0000"/>
              </a:solidFill>
            </a:endParaRPr>
          </a:p>
        </p:txBody>
      </p:sp>
    </p:spTree>
    <p:extLst>
      <p:ext uri="{BB962C8B-B14F-4D97-AF65-F5344CB8AC3E}">
        <p14:creationId xmlns:p14="http://schemas.microsoft.com/office/powerpoint/2010/main" val="60072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36" y="787037"/>
            <a:ext cx="9153144" cy="967957"/>
          </a:xfrm>
        </p:spPr>
        <p:txBody>
          <a:bodyPr/>
          <a:lstStyle/>
          <a:p>
            <a:r>
              <a:rPr lang="en-US" dirty="0"/>
              <a:t>Duwamish Valley – Types of Pollution Sources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9464" y="405648"/>
            <a:ext cx="12808022" cy="12808022"/>
          </a:xfrm>
          <a:prstGeom prst="rect">
            <a:avLst/>
          </a:prstGeom>
        </p:spPr>
      </p:pic>
      <p:sp>
        <p:nvSpPr>
          <p:cNvPr id="3" name="TextBox 2">
            <a:extLst>
              <a:ext uri="{FF2B5EF4-FFF2-40B4-BE49-F238E27FC236}">
                <a16:creationId xmlns:a16="http://schemas.microsoft.com/office/drawing/2014/main" id="{54100BA3-FE1D-41B1-8040-AE9F8E7811B0}"/>
              </a:ext>
            </a:extLst>
          </p:cNvPr>
          <p:cNvSpPr txBox="1"/>
          <p:nvPr/>
        </p:nvSpPr>
        <p:spPr>
          <a:xfrm>
            <a:off x="17124218" y="10432474"/>
            <a:ext cx="5673436" cy="523220"/>
          </a:xfrm>
          <a:prstGeom prst="rect">
            <a:avLst/>
          </a:prstGeom>
          <a:noFill/>
        </p:spPr>
        <p:txBody>
          <a:bodyPr wrap="square" rtlCol="0">
            <a:spAutoFit/>
          </a:bodyPr>
          <a:lstStyle/>
          <a:p>
            <a:r>
              <a:rPr lang="en-US" sz="2800" dirty="0"/>
              <a:t>Adapted from </a:t>
            </a:r>
            <a:r>
              <a:rPr lang="en-US" sz="2800" dirty="0" err="1"/>
              <a:t>Kotchenruther</a:t>
            </a:r>
            <a:r>
              <a:rPr lang="en-US" sz="2800" dirty="0"/>
              <a:t> 2013</a:t>
            </a:r>
          </a:p>
        </p:txBody>
      </p:sp>
    </p:spTree>
    <p:extLst>
      <p:ext uri="{BB962C8B-B14F-4D97-AF65-F5344CB8AC3E}">
        <p14:creationId xmlns:p14="http://schemas.microsoft.com/office/powerpoint/2010/main" val="131746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Compliance Does</a:t>
            </a:r>
          </a:p>
        </p:txBody>
      </p:sp>
      <p:pic>
        <p:nvPicPr>
          <p:cNvPr id="6" name="Picture Placeholder 5"/>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6"/>
          </p:nvPr>
        </p:nvSpPr>
        <p:spPr>
          <a:xfrm>
            <a:off x="10415588" y="2541588"/>
            <a:ext cx="12243244" cy="8542048"/>
          </a:xfrm>
        </p:spPr>
        <p:txBody>
          <a:bodyPr>
            <a:normAutofit/>
          </a:bodyPr>
          <a:lstStyle/>
          <a:p>
            <a:pPr marL="571500" indent="-571500">
              <a:buFont typeface="Arial" panose="020B0604020202020204" pitchFamily="34" charset="0"/>
              <a:buChar char="•"/>
            </a:pPr>
            <a:r>
              <a:rPr lang="en-US" sz="4000" dirty="0"/>
              <a:t>Prevent, reduce, and control emissions and exposure from significant sources of air pollution.</a:t>
            </a:r>
          </a:p>
          <a:p>
            <a:pPr marL="571500" indent="-571500">
              <a:buFont typeface="Arial" panose="020B0604020202020204" pitchFamily="34" charset="0"/>
              <a:buChar char="•"/>
            </a:pPr>
            <a:r>
              <a:rPr lang="en-US" sz="4000" dirty="0"/>
              <a:t>Limit asbestos emissions and exposure from projects, renovations, and demolitions through education, enforcement and partnerships.</a:t>
            </a:r>
          </a:p>
          <a:p>
            <a:pPr marL="571500" indent="-571500">
              <a:buFont typeface="Arial" panose="020B0604020202020204" pitchFamily="34" charset="0"/>
              <a:buChar char="•"/>
            </a:pPr>
            <a:r>
              <a:rPr lang="en-US" sz="4000" dirty="0"/>
              <a:t>Build relationships, educate and engage with communities about the health risks of air quality issues of interest.</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800" dirty="0"/>
          </a:p>
          <a:p>
            <a:pPr marL="571500" indent="-571500">
              <a:buFont typeface="Arial" panose="020B0604020202020204" pitchFamily="34" charset="0"/>
              <a:buChar char="•"/>
            </a:pPr>
            <a:endParaRPr lang="en-US" sz="4800" dirty="0"/>
          </a:p>
        </p:txBody>
      </p:sp>
    </p:spTree>
    <p:extLst>
      <p:ext uri="{BB962C8B-B14F-4D97-AF65-F5344CB8AC3E}">
        <p14:creationId xmlns:p14="http://schemas.microsoft.com/office/powerpoint/2010/main" val="61442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DFF-1525-4574-8544-F1AA82BA4B3F}"/>
              </a:ext>
            </a:extLst>
          </p:cNvPr>
          <p:cNvSpPr>
            <a:spLocks noGrp="1"/>
          </p:cNvSpPr>
          <p:nvPr>
            <p:ph type="title"/>
          </p:nvPr>
        </p:nvSpPr>
        <p:spPr/>
        <p:txBody>
          <a:bodyPr/>
          <a:lstStyle/>
          <a:p>
            <a:r>
              <a:rPr lang="en-US" dirty="0"/>
              <a:t>Agency’s Authority</a:t>
            </a:r>
          </a:p>
        </p:txBody>
      </p:sp>
      <p:pic>
        <p:nvPicPr>
          <p:cNvPr id="6" name="Picture Placeholder 5" descr="A body of water surrounded by trees&#10;&#10;Description automatically generated">
            <a:extLst>
              <a:ext uri="{FF2B5EF4-FFF2-40B4-BE49-F238E27FC236}">
                <a16:creationId xmlns:a16="http://schemas.microsoft.com/office/drawing/2014/main" id="{BFBA9AC0-B96E-480C-93BB-5900CB81C98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9B362050-57D5-413F-9A7B-4DD40FE807F1}"/>
              </a:ext>
            </a:extLst>
          </p:cNvPr>
          <p:cNvSpPr>
            <a:spLocks noGrp="1"/>
          </p:cNvSpPr>
          <p:nvPr>
            <p:ph type="body" sz="quarter" idx="16"/>
          </p:nvPr>
        </p:nvSpPr>
        <p:spPr>
          <a:xfrm>
            <a:off x="9829799" y="2541588"/>
            <a:ext cx="13356771" cy="8594498"/>
          </a:xfrm>
        </p:spPr>
        <p:txBody>
          <a:bodyPr>
            <a:normAutofit/>
          </a:bodyPr>
          <a:lstStyle/>
          <a:p>
            <a:pPr marL="571500" indent="-571500">
              <a:buFont typeface="Arial" panose="020B0604020202020204" pitchFamily="34" charset="0"/>
              <a:buChar char="•"/>
            </a:pPr>
            <a:r>
              <a:rPr lang="en-US" sz="4000" dirty="0"/>
              <a:t>Washington Clean Air Act RCW 70.94</a:t>
            </a:r>
          </a:p>
          <a:p>
            <a:pPr marL="571500" indent="-571500">
              <a:buFont typeface="Arial" panose="020B0604020202020204" pitchFamily="34" charset="0"/>
              <a:buChar char="•"/>
            </a:pPr>
            <a:r>
              <a:rPr lang="en-US" sz="4000" dirty="0"/>
              <a:t>Applicable provisions of Washington Administrative Code  </a:t>
            </a:r>
          </a:p>
          <a:p>
            <a:pPr marL="571500" indent="-571500">
              <a:buFont typeface="Arial" panose="020B0604020202020204" pitchFamily="34" charset="0"/>
              <a:buChar char="•"/>
            </a:pPr>
            <a:r>
              <a:rPr lang="en-US" sz="4000" dirty="0"/>
              <a:t>Federal Regulations delegated by the EPA to the Agency</a:t>
            </a:r>
          </a:p>
          <a:p>
            <a:pPr marL="571500" indent="-571500">
              <a:buFont typeface="Arial" panose="020B0604020202020204" pitchFamily="34" charset="0"/>
              <a:buChar char="•"/>
            </a:pPr>
            <a:r>
              <a:rPr lang="en-US" sz="4000" dirty="0"/>
              <a:t>Agency’s Regulations I, II, &amp; III</a:t>
            </a:r>
          </a:p>
          <a:p>
            <a:pPr marL="571500" indent="-571500">
              <a:buFont typeface="Arial" panose="020B0604020202020204" pitchFamily="34" charset="0"/>
              <a:buChar char="•"/>
            </a:pPr>
            <a:r>
              <a:rPr lang="en-US" sz="4000" dirty="0"/>
              <a:t>Conditions contained in Air Permits</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291720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6184" y="837846"/>
            <a:ext cx="20930616" cy="2012930"/>
          </a:xfrm>
        </p:spPr>
        <p:txBody>
          <a:bodyPr>
            <a:noAutofit/>
          </a:bodyPr>
          <a:lstStyle/>
          <a:p>
            <a:r>
              <a:rPr lang="en-US" dirty="0"/>
              <a:t>Air Permitting:</a:t>
            </a:r>
            <a:br>
              <a:rPr lang="en-US" dirty="0"/>
            </a:br>
            <a:r>
              <a:rPr lang="en-US" dirty="0"/>
              <a:t>What do we permit?</a:t>
            </a:r>
          </a:p>
        </p:txBody>
      </p:sp>
      <p:sp>
        <p:nvSpPr>
          <p:cNvPr id="5" name="Text Placeholder 4"/>
          <p:cNvSpPr>
            <a:spLocks noGrp="1"/>
          </p:cNvSpPr>
          <p:nvPr>
            <p:ph type="body" sz="quarter" idx="11"/>
          </p:nvPr>
        </p:nvSpPr>
        <p:spPr>
          <a:xfrm>
            <a:off x="1726184" y="3175290"/>
            <a:ext cx="20929600" cy="8966636"/>
          </a:xfrm>
        </p:spPr>
        <p:txBody>
          <a:bodyPr>
            <a:normAutofit/>
          </a:bodyPr>
          <a:lstStyle/>
          <a:p>
            <a:r>
              <a:rPr lang="en-US" sz="4000" dirty="0"/>
              <a:t>We issue preconstruction permit approvals for the installation of certain types of equipment and the establishment of new or modified sources of air contaminants</a:t>
            </a:r>
            <a:endParaRPr lang="en-US" sz="4000" u="sng" dirty="0"/>
          </a:p>
          <a:p>
            <a:pPr marL="1943100" indent="-571500">
              <a:buFont typeface="Arial" panose="020B0604020202020204" pitchFamily="34" charset="0"/>
              <a:buChar char="•"/>
            </a:pPr>
            <a:r>
              <a:rPr lang="en-US" sz="4000" dirty="0"/>
              <a:t>Referred to as Notice of Construction (NOC)	</a:t>
            </a:r>
          </a:p>
          <a:p>
            <a:pPr marL="1943100" indent="-571500">
              <a:buFont typeface="Arial" panose="020B0604020202020204" pitchFamily="34" charset="0"/>
              <a:buChar char="•"/>
            </a:pPr>
            <a:r>
              <a:rPr lang="en-US" sz="4000" dirty="0"/>
              <a:t>Must have emissions of air contaminants</a:t>
            </a:r>
          </a:p>
          <a:p>
            <a:pPr marL="1943100" indent="-571500">
              <a:buFont typeface="Arial" panose="020B0604020202020204" pitchFamily="34" charset="0"/>
              <a:buChar char="•"/>
            </a:pPr>
            <a:r>
              <a:rPr lang="en-US" sz="4000" dirty="0"/>
              <a:t>Must be a stationary source</a:t>
            </a:r>
          </a:p>
          <a:p>
            <a:pPr marL="1943100" indent="-571500">
              <a:buFont typeface="Arial" panose="020B0604020202020204" pitchFamily="34" charset="0"/>
              <a:buChar char="•"/>
            </a:pPr>
            <a:r>
              <a:rPr lang="en-US" sz="4000" dirty="0"/>
              <a:t>May be for the whole facility or an emission unit in the facility</a:t>
            </a:r>
          </a:p>
          <a:p>
            <a:pPr marL="1371600">
              <a:buFont typeface="Arial" panose="020B0604020202020204" pitchFamily="34" charset="0"/>
              <a:buChar char="•"/>
            </a:pPr>
            <a:r>
              <a:rPr lang="en-US" sz="4000" dirty="0"/>
              <a:t>	Source does not qualify for an exemption</a:t>
            </a:r>
            <a:br>
              <a:rPr lang="en-US" dirty="0"/>
            </a:br>
            <a:r>
              <a:rPr lang="en-US" dirty="0"/>
              <a:t>	</a:t>
            </a:r>
          </a:p>
        </p:txBody>
      </p:sp>
    </p:spTree>
    <p:extLst>
      <p:ext uri="{BB962C8B-B14F-4D97-AF65-F5344CB8AC3E}">
        <p14:creationId xmlns:p14="http://schemas.microsoft.com/office/powerpoint/2010/main" val="46501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6FB5-0223-4F32-B398-C1F55CEBED46}"/>
              </a:ext>
            </a:extLst>
          </p:cNvPr>
          <p:cNvSpPr>
            <a:spLocks noGrp="1"/>
          </p:cNvSpPr>
          <p:nvPr>
            <p:ph type="title"/>
          </p:nvPr>
        </p:nvSpPr>
        <p:spPr>
          <a:xfrm>
            <a:off x="1012371" y="2542032"/>
            <a:ext cx="9868989" cy="967957"/>
          </a:xfrm>
        </p:spPr>
        <p:txBody>
          <a:bodyPr/>
          <a:lstStyle/>
          <a:p>
            <a:r>
              <a:rPr lang="en-US" dirty="0"/>
              <a:t>Types of Permits</a:t>
            </a:r>
          </a:p>
        </p:txBody>
      </p:sp>
      <p:sp>
        <p:nvSpPr>
          <p:cNvPr id="4" name="Text Placeholder 3">
            <a:extLst>
              <a:ext uri="{FF2B5EF4-FFF2-40B4-BE49-F238E27FC236}">
                <a16:creationId xmlns:a16="http://schemas.microsoft.com/office/drawing/2014/main" id="{C8C27028-1969-4446-AEC7-4C72E20D07E2}"/>
              </a:ext>
            </a:extLst>
          </p:cNvPr>
          <p:cNvSpPr>
            <a:spLocks noGrp="1"/>
          </p:cNvSpPr>
          <p:nvPr>
            <p:ph type="body" sz="quarter" idx="14"/>
          </p:nvPr>
        </p:nvSpPr>
        <p:spPr>
          <a:xfrm>
            <a:off x="1012371" y="4059934"/>
            <a:ext cx="10907485" cy="7114034"/>
          </a:xfrm>
        </p:spPr>
        <p:txBody>
          <a:bodyPr>
            <a:normAutofit/>
          </a:bodyPr>
          <a:lstStyle/>
          <a:p>
            <a:r>
              <a:rPr lang="en-US" sz="4000" dirty="0"/>
              <a:t>NOC Approval Orders</a:t>
            </a:r>
          </a:p>
          <a:p>
            <a:r>
              <a:rPr lang="en-US" sz="4000" dirty="0"/>
              <a:t>Synthetic Minor Orders/Conditions</a:t>
            </a:r>
          </a:p>
          <a:p>
            <a:r>
              <a:rPr lang="en-US" sz="4000" dirty="0"/>
              <a:t>Air Operating Permits (Title V) – largest sources</a:t>
            </a:r>
          </a:p>
        </p:txBody>
      </p:sp>
    </p:spTree>
    <p:extLst>
      <p:ext uri="{BB962C8B-B14F-4D97-AF65-F5344CB8AC3E}">
        <p14:creationId xmlns:p14="http://schemas.microsoft.com/office/powerpoint/2010/main" val="102115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8216" y="941832"/>
            <a:ext cx="20930616" cy="2419933"/>
          </a:xfrm>
        </p:spPr>
        <p:txBody>
          <a:bodyPr>
            <a:noAutofit/>
          </a:bodyPr>
          <a:lstStyle/>
          <a:p>
            <a:r>
              <a:rPr lang="en-US" dirty="0"/>
              <a:t>Pre-Construction Permitting:</a:t>
            </a:r>
            <a:br>
              <a:rPr lang="en-US" dirty="0"/>
            </a:br>
            <a:r>
              <a:rPr lang="en-US" dirty="0"/>
              <a:t>What is it?</a:t>
            </a:r>
          </a:p>
        </p:txBody>
      </p:sp>
      <p:sp>
        <p:nvSpPr>
          <p:cNvPr id="7" name="Text Placeholder 6"/>
          <p:cNvSpPr>
            <a:spLocks noGrp="1"/>
          </p:cNvSpPr>
          <p:nvPr>
            <p:ph type="body" sz="quarter" idx="11"/>
          </p:nvPr>
        </p:nvSpPr>
        <p:spPr>
          <a:xfrm>
            <a:off x="1728788" y="3638869"/>
            <a:ext cx="20929600" cy="7220976"/>
          </a:xfrm>
        </p:spPr>
        <p:txBody>
          <a:bodyPr/>
          <a:lstStyle/>
          <a:p>
            <a:r>
              <a:rPr lang="en-US" sz="4000" dirty="0"/>
              <a:t>We receive applications called Notices of Construction (NOCs) from companies requesting permission to install or modify equipment (or a facility)</a:t>
            </a:r>
          </a:p>
          <a:p>
            <a:r>
              <a:rPr lang="en-US" sz="4000" dirty="0"/>
              <a:t>NOCs are reviewed by engineering staff</a:t>
            </a:r>
          </a:p>
          <a:p>
            <a:r>
              <a:rPr lang="en-US" sz="4000" dirty="0"/>
              <a:t>Approval is conditional (meaning specific enforceable conditions) issued in the form of an Order of Approval, also sometimes referred to as an “air permit”</a:t>
            </a:r>
          </a:p>
          <a:p>
            <a:r>
              <a:rPr lang="en-US" sz="4000" dirty="0"/>
              <a:t>Each NOC approval is unique and tailored to the equipment or facility being permitted</a:t>
            </a:r>
          </a:p>
          <a:p>
            <a:endParaRPr lang="en-US" dirty="0"/>
          </a:p>
        </p:txBody>
      </p:sp>
    </p:spTree>
    <p:extLst>
      <p:ext uri="{BB962C8B-B14F-4D97-AF65-F5344CB8AC3E}">
        <p14:creationId xmlns:p14="http://schemas.microsoft.com/office/powerpoint/2010/main" val="381761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7853" y="1349077"/>
            <a:ext cx="20930616" cy="2200947"/>
          </a:xfrm>
        </p:spPr>
        <p:txBody>
          <a:bodyPr>
            <a:noAutofit/>
          </a:bodyPr>
          <a:lstStyle/>
          <a:p>
            <a:r>
              <a:rPr lang="en-US" dirty="0"/>
              <a:t>Pre-Construction Permitting:</a:t>
            </a:r>
            <a:br>
              <a:rPr lang="en-US" dirty="0"/>
            </a:br>
            <a:r>
              <a:rPr lang="en-US" dirty="0"/>
              <a:t>What does it require?</a:t>
            </a:r>
          </a:p>
        </p:txBody>
      </p:sp>
      <p:sp>
        <p:nvSpPr>
          <p:cNvPr id="7" name="Text Placeholder 6"/>
          <p:cNvSpPr>
            <a:spLocks noGrp="1"/>
          </p:cNvSpPr>
          <p:nvPr>
            <p:ph type="body" sz="quarter" idx="11"/>
          </p:nvPr>
        </p:nvSpPr>
        <p:spPr>
          <a:xfrm>
            <a:off x="1367283" y="4068727"/>
            <a:ext cx="20929600" cy="6205161"/>
          </a:xfrm>
        </p:spPr>
        <p:txBody>
          <a:bodyPr>
            <a:normAutofit/>
          </a:bodyPr>
          <a:lstStyle/>
          <a:p>
            <a:r>
              <a:rPr lang="en-US" sz="4000" dirty="0"/>
              <a:t>Comply with all existing applicable air quality regulations</a:t>
            </a:r>
          </a:p>
          <a:p>
            <a:r>
              <a:rPr lang="en-US" sz="4000" dirty="0"/>
              <a:t>Employ appropriate emission control technology (e.g. Best Available Control Technology or BACT)</a:t>
            </a:r>
          </a:p>
          <a:p>
            <a:r>
              <a:rPr lang="en-US" sz="4000" dirty="0"/>
              <a:t>Projected impacts are below acceptable thresholds (both criteria pollutants and toxic air contaminants)</a:t>
            </a:r>
          </a:p>
        </p:txBody>
      </p:sp>
    </p:spTree>
    <p:extLst>
      <p:ext uri="{BB962C8B-B14F-4D97-AF65-F5344CB8AC3E}">
        <p14:creationId xmlns:p14="http://schemas.microsoft.com/office/powerpoint/2010/main" val="3419103596"/>
      </p:ext>
    </p:extLst>
  </p:cSld>
  <p:clrMapOvr>
    <a:masterClrMapping/>
  </p:clrMapOvr>
</p:sld>
</file>

<file path=ppt/theme/theme1.xml><?xml version="1.0" encoding="utf-8"?>
<a:theme xmlns:a="http://schemas.openxmlformats.org/drawingml/2006/main" name="PowerPoint Presentation - TEMPLATE">
  <a:themeElements>
    <a:clrScheme name="PSCAA Brand Colors">
      <a:dk1>
        <a:srgbClr val="003046"/>
      </a:dk1>
      <a:lt1>
        <a:srgbClr val="FFFFFF"/>
      </a:lt1>
      <a:dk2>
        <a:srgbClr val="0E473E"/>
      </a:dk2>
      <a:lt2>
        <a:srgbClr val="30B2D7"/>
      </a:lt2>
      <a:accent1>
        <a:srgbClr val="045682"/>
      </a:accent1>
      <a:accent2>
        <a:srgbClr val="C0CB01"/>
      </a:accent2>
      <a:accent3>
        <a:srgbClr val="69C3C9"/>
      </a:accent3>
      <a:accent4>
        <a:srgbClr val="BAA91A"/>
      </a:accent4>
      <a:accent5>
        <a:srgbClr val="F5FBFE"/>
      </a:accent5>
      <a:accent6>
        <a:srgbClr val="F1F3F3"/>
      </a:accent6>
      <a:hlink>
        <a:srgbClr val="C0CB01"/>
      </a:hlink>
      <a:folHlink>
        <a:srgbClr val="04568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CAA_Presentation-Template" id="{E26BDF2B-8898-FE45-A4AD-10379391B257}" vid="{53843646-79DA-1642-8E8C-6C6C3866A0CA}"/>
    </a:ext>
  </a:extLst>
</a:theme>
</file>

<file path=ppt/theme/theme2.xml><?xml version="1.0" encoding="utf-8"?>
<a:theme xmlns:a="http://schemas.openxmlformats.org/drawingml/2006/main" name="PSCAA Content Slides">
  <a:themeElements>
    <a:clrScheme name="PSCAA Brand Colors">
      <a:dk1>
        <a:srgbClr val="003046"/>
      </a:dk1>
      <a:lt1>
        <a:srgbClr val="FFFFFF"/>
      </a:lt1>
      <a:dk2>
        <a:srgbClr val="0E473E"/>
      </a:dk2>
      <a:lt2>
        <a:srgbClr val="30B2D7"/>
      </a:lt2>
      <a:accent1>
        <a:srgbClr val="045682"/>
      </a:accent1>
      <a:accent2>
        <a:srgbClr val="C0CB01"/>
      </a:accent2>
      <a:accent3>
        <a:srgbClr val="69C3C9"/>
      </a:accent3>
      <a:accent4>
        <a:srgbClr val="BAA91A"/>
      </a:accent4>
      <a:accent5>
        <a:srgbClr val="F5FBFE"/>
      </a:accent5>
      <a:accent6>
        <a:srgbClr val="F1F3F3"/>
      </a:accent6>
      <a:hlink>
        <a:srgbClr val="C0CB01"/>
      </a:hlink>
      <a:folHlink>
        <a:srgbClr val="04568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CAA_Presentation-Template" id="{E26BDF2B-8898-FE45-A4AD-10379391B257}" vid="{D52D8E21-F592-BD46-8E3C-FBF4F33B2C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Presentation - TEMPLATE</Template>
  <TotalTime>5499</TotalTime>
  <Words>1395</Words>
  <Application>Microsoft Office PowerPoint</Application>
  <PresentationFormat>Custom</PresentationFormat>
  <Paragraphs>154</Paragraphs>
  <Slides>22</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Poppins</vt:lpstr>
      <vt:lpstr>Poppins Medium</vt:lpstr>
      <vt:lpstr>Poppins SemiBold</vt:lpstr>
      <vt:lpstr>Poppins-Medium</vt:lpstr>
      <vt:lpstr>Wingdings</vt:lpstr>
      <vt:lpstr>PowerPoint Presentation - TEMPLATE</vt:lpstr>
      <vt:lpstr>PSCAA Content Slides</vt:lpstr>
      <vt:lpstr>PowerPoint Presentation</vt:lpstr>
      <vt:lpstr>What We Do</vt:lpstr>
      <vt:lpstr>Duwamish Valley – Types of Pollution Sources </vt:lpstr>
      <vt:lpstr>What Compliance Does</vt:lpstr>
      <vt:lpstr>Agency’s Authority</vt:lpstr>
      <vt:lpstr>Air Permitting: What do we permit?</vt:lpstr>
      <vt:lpstr>Types of Permits</vt:lpstr>
      <vt:lpstr>Pre-Construction Permitting: What is it?</vt:lpstr>
      <vt:lpstr>Pre-Construction Permitting: What does it require?</vt:lpstr>
      <vt:lpstr>Complaints: Within the Agency’s Authority</vt:lpstr>
      <vt:lpstr>Complaints: Outside the Agency’s Authority</vt:lpstr>
      <vt:lpstr>How To Submit A Complaint</vt:lpstr>
      <vt:lpstr>Complaint Evaluation &amp;  Prioritization</vt:lpstr>
      <vt:lpstr>Complaint Evaluation &amp; Prioritization</vt:lpstr>
      <vt:lpstr>Complaint Investigation </vt:lpstr>
      <vt:lpstr>Complaint Investigation</vt:lpstr>
      <vt:lpstr>Example of Complaint Investigation</vt:lpstr>
      <vt:lpstr>Is It Fugitive Dust?</vt:lpstr>
      <vt:lpstr>PowerPoint Presentation</vt:lpstr>
      <vt:lpstr>PowerPoint Presentation</vt:lpstr>
      <vt:lpstr>Typical Agency Enforcement Process </vt:lpstr>
      <vt:lpstr>Questions + Contact</vt:lpstr>
    </vt:vector>
  </TitlesOfParts>
  <Company>Puget Sound Clean Air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Erik Saganić</cp:lastModifiedBy>
  <cp:revision>133</cp:revision>
  <dcterms:created xsi:type="dcterms:W3CDTF">2019-12-31T23:24:19Z</dcterms:created>
  <dcterms:modified xsi:type="dcterms:W3CDTF">2023-05-26T18:06:27Z</dcterms:modified>
</cp:coreProperties>
</file>