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70" r:id="rId4"/>
    <p:sldId id="271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3" r:id="rId14"/>
    <p:sldId id="268" r:id="rId15"/>
    <p:sldId id="269" r:id="rId16"/>
    <p:sldId id="273" r:id="rId17"/>
    <p:sldId id="277" r:id="rId18"/>
    <p:sldId id="274" r:id="rId19"/>
    <p:sldId id="275" r:id="rId20"/>
    <p:sldId id="276" r:id="rId21"/>
    <p:sldId id="272" r:id="rId22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5BEEB"/>
    <a:srgbClr val="7BAEE7"/>
    <a:srgbClr val="FFFFFF"/>
    <a:srgbClr val="91BCEB"/>
    <a:srgbClr val="4D4D4D"/>
    <a:srgbClr val="0AE0F6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E238DDD-7269-5454-E127-8684022444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8" tIns="46424" rIns="92848" bIns="46424" numCol="1" anchor="t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r>
              <a:rPr lang="en-US"/>
              <a:t>Presentation Title    Presenter's Name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0EE1563-151A-9B02-FD70-EFD51F710D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8" tIns="46424" rIns="92848" bIns="46424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7EDA55EB-7153-4DC3-B984-DDB6F6342832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0CA29135-E56E-3DED-03B1-DB1B4C5E39C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82050"/>
            <a:ext cx="30273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8" tIns="46424" rIns="92848" bIns="46424" numCol="1" anchor="b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r>
              <a:rPr lang="en-US"/>
              <a:t>(c) 2002 Puget Sound Clean Air Agency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A1A28198-CB0C-0912-C3AA-4DAEF8B168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782050"/>
            <a:ext cx="30273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8" tIns="46424" rIns="92848" bIns="46424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5EDD8E72-2C05-4976-BA6A-9FF9A8C8CF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78F855D-4670-5400-2F88-886B306DD4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8" tIns="46424" rIns="92848" bIns="46424" numCol="1" anchor="t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r>
              <a:rPr lang="en-US"/>
              <a:t>Presentation Title    Presenter's Name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8521FC3-4CF6-82B4-2506-C1DB9D5C24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8" tIns="46424" rIns="92848" bIns="46424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222B70A2-27A8-4004-B242-07B22AAC4163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9A0CFB2C-9FC7-1625-89D6-D2950747BF4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3163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745095D-5128-3FC6-D4F1-F7DCD23023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3725"/>
            <a:ext cx="51244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8" tIns="46424" rIns="92848" bIns="46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D1BA116-BF77-AEAD-5A67-8209816884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8" tIns="46424" rIns="92848" bIns="46424" numCol="1" anchor="b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r>
              <a:rPr lang="en-US"/>
              <a:t>(c) 2002 Puget Sound Clean Air Agency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126A9DD8-49A7-6C7B-CABF-5D7A5FF48E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8" tIns="46424" rIns="92848" bIns="46424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437ACC8B-BC88-4276-B48F-103963082F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C649702-50A7-A767-ED7D-01F103DBE4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Presentation Title    Presenter's Name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05D2676-5E8C-6EA6-23F0-BBC47EBDF73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E135B4-5CA4-471A-BF09-FAA8F4E2DD0B}" type="datetime1">
              <a:rPr lang="en-US" altLang="en-US" sz="1200"/>
              <a:pPr/>
              <a:t>12/5/2022</a:t>
            </a:fld>
            <a:endParaRPr lang="en-US" altLang="en-US" sz="1200"/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A068EB59-9E07-CE71-A674-649441E829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(c) 2002 Puget Sound Clean Air Agency</a:t>
            </a:r>
          </a:p>
        </p:txBody>
      </p:sp>
      <p:sp>
        <p:nvSpPr>
          <p:cNvPr id="25605" name="Rectangle 7">
            <a:extLst>
              <a:ext uri="{FF2B5EF4-FFF2-40B4-BE49-F238E27FC236}">
                <a16:creationId xmlns:a16="http://schemas.microsoft.com/office/drawing/2014/main" id="{58943897-B8C4-9A5D-A7D1-7D25A345A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127519-C587-493F-A32C-A1C03720EEAF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5606" name="Rectangle 2">
            <a:extLst>
              <a:ext uri="{FF2B5EF4-FFF2-40B4-BE49-F238E27FC236}">
                <a16:creationId xmlns:a16="http://schemas.microsoft.com/office/drawing/2014/main" id="{632390EB-7F0B-E0AB-799D-B3A21E0CF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0"/>
            <a:ext cx="30305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id="{96225892-0B86-7067-08B1-4A1B39433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880745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3" tIns="45223" rIns="92063" bIns="45223" anchor="b"/>
          <a:lstStyle>
            <a:lvl1pPr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  <p:sp>
        <p:nvSpPr>
          <p:cNvPr id="25608" name="Rectangle 4">
            <a:extLst>
              <a:ext uri="{FF2B5EF4-FFF2-40B4-BE49-F238E27FC236}">
                <a16:creationId xmlns:a16="http://schemas.microsoft.com/office/drawing/2014/main" id="{F7F9F608-BE33-4462-18C2-BABC18A79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09" name="Rectangle 5">
            <a:extLst>
              <a:ext uri="{FF2B5EF4-FFF2-40B4-BE49-F238E27FC236}">
                <a16:creationId xmlns:a16="http://schemas.microsoft.com/office/drawing/2014/main" id="{FD71B652-6C17-BA0D-99E0-84D64C8C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273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10" name="Rectangle 6">
            <a:extLst>
              <a:ext uri="{FF2B5EF4-FFF2-40B4-BE49-F238E27FC236}">
                <a16:creationId xmlns:a16="http://schemas.microsoft.com/office/drawing/2014/main" id="{BAB9291C-B826-7827-493F-3AC4378730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204913" y="696913"/>
            <a:ext cx="4579937" cy="3435350"/>
          </a:xfrm>
          <a:ln w="12700" cap="flat"/>
        </p:spPr>
      </p:sp>
      <p:sp>
        <p:nvSpPr>
          <p:cNvPr id="25611" name="Rectangle 7">
            <a:extLst>
              <a:ext uri="{FF2B5EF4-FFF2-40B4-BE49-F238E27FC236}">
                <a16:creationId xmlns:a16="http://schemas.microsoft.com/office/drawing/2014/main" id="{501DFE83-ECA2-D86C-659F-00EC1F08B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4400550"/>
            <a:ext cx="5121275" cy="417036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5223" rIns="92063" bIns="45223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>
            <a:extLst>
              <a:ext uri="{FF2B5EF4-FFF2-40B4-BE49-F238E27FC236}">
                <a16:creationId xmlns:a16="http://schemas.microsoft.com/office/drawing/2014/main" id="{2D07D5B3-2DBE-8481-BA8F-2F6F179D0AA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Rectangle 15">
              <a:extLst>
                <a:ext uri="{FF2B5EF4-FFF2-40B4-BE49-F238E27FC236}">
                  <a16:creationId xmlns:a16="http://schemas.microsoft.com/office/drawing/2014/main" id="{E02E17C2-A50D-5812-AEB0-BD9D50735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2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83CF42BE-BE4A-8E48-5AB9-BD6CC6247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0"/>
              <a:ext cx="192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" name="Rectangle 17">
              <a:extLst>
                <a:ext uri="{FF2B5EF4-FFF2-40B4-BE49-F238E27FC236}">
                  <a16:creationId xmlns:a16="http://schemas.microsoft.com/office/drawing/2014/main" id="{FE13D00A-8BC3-3477-4001-F69CC178B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0"/>
              <a:ext cx="192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01A4D28F-29E1-E9AD-0368-AB0327AE4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0"/>
              <a:ext cx="192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9E902305-F5C6-3F06-F6AB-135215E1F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440"/>
              <a:ext cx="192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506D3C2C-B72C-088F-FA31-0CBFF4E2B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89C3E7EE-C382-8530-B0DA-C49F77344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92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32B83765-B30B-E203-4781-A2EFD268E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80"/>
              <a:ext cx="192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9845C83-B0E4-A796-151D-F3A644356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880"/>
              <a:ext cx="192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2" name="Picture 71" descr="kids-park-kites-2x275">
            <a:extLst>
              <a:ext uri="{FF2B5EF4-FFF2-40B4-BE49-F238E27FC236}">
                <a16:creationId xmlns:a16="http://schemas.microsoft.com/office/drawing/2014/main" id="{BDA8FEE2-504E-1850-DB6D-D2AE506F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00263"/>
            <a:ext cx="2514600" cy="18272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2" descr="pptmtrainier">
            <a:extLst>
              <a:ext uri="{FF2B5EF4-FFF2-40B4-BE49-F238E27FC236}">
                <a16:creationId xmlns:a16="http://schemas.microsoft.com/office/drawing/2014/main" id="{42B0DA5F-13EE-D13F-57AE-CD889BFF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4464050"/>
            <a:ext cx="2511425" cy="18303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3">
            <a:extLst>
              <a:ext uri="{FF2B5EF4-FFF2-40B4-BE49-F238E27FC236}">
                <a16:creationId xmlns:a16="http://schemas.microsoft.com/office/drawing/2014/main" id="{AFD48121-9759-96A4-9562-19E347FD8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409575"/>
            <a:ext cx="351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000" i="1">
                <a:solidFill>
                  <a:srgbClr val="FFFF00"/>
                </a:solidFill>
                <a:latin typeface="Arial" panose="020B0604020202020204" pitchFamily="34" charset="0"/>
              </a:rPr>
              <a:t>Working together for clean air</a:t>
            </a:r>
          </a:p>
        </p:txBody>
      </p:sp>
      <p:pic>
        <p:nvPicPr>
          <p:cNvPr id="15" name="Picture 77" descr="logo_pscleanair_2007_blue_black">
            <a:extLst>
              <a:ext uri="{FF2B5EF4-FFF2-40B4-BE49-F238E27FC236}">
                <a16:creationId xmlns:a16="http://schemas.microsoft.com/office/drawing/2014/main" id="{EAEB75B4-52C2-EDE3-FA16-CF94F5B5E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536575"/>
            <a:ext cx="25130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78">
            <a:extLst>
              <a:ext uri="{FF2B5EF4-FFF2-40B4-BE49-F238E27FC236}">
                <a16:creationId xmlns:a16="http://schemas.microsoft.com/office/drawing/2014/main" id="{C20323ED-3B3E-EE84-F879-0D6DBE652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9450" y="914400"/>
            <a:ext cx="5516563" cy="0"/>
          </a:xfrm>
          <a:prstGeom prst="line">
            <a:avLst/>
          </a:prstGeom>
          <a:noFill/>
          <a:ln w="28575">
            <a:solidFill>
              <a:srgbClr val="1F60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7863" y="1554163"/>
            <a:ext cx="5534025" cy="30178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rIns="228600" bIns="228600"/>
          <a:lstStyle>
            <a:lvl1pPr algn="ctr">
              <a:lnSpc>
                <a:spcPct val="100000"/>
              </a:lnSpc>
              <a:defRPr sz="4800"/>
            </a:lvl1pPr>
          </a:lstStyle>
          <a:p>
            <a:pPr lvl="0"/>
            <a:endParaRPr lang="en-US" noProof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3100" y="4560888"/>
            <a:ext cx="5538788" cy="2035175"/>
          </a:xfrm>
        </p:spPr>
        <p:txBody>
          <a:bodyPr lIns="228600" tIns="228600" rIns="228600" bIns="228600" anchorCtr="1"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088184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6781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35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35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76101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710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9903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90588"/>
            <a:ext cx="4495800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0588"/>
            <a:ext cx="4495800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1851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51891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72833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490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10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3861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4071"/>
            </a:gs>
            <a:gs pos="50000">
              <a:schemeClr val="folHlink"/>
            </a:gs>
            <a:gs pos="100000">
              <a:srgbClr val="1540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135DA821-FEF4-FA7A-5AF3-07B7B15C3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90588"/>
            <a:ext cx="91440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469A5427-7228-81BB-DA0B-627066088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2286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8" name="Picture 44" descr="logo_pscleanair_2007_blue_black">
            <a:extLst>
              <a:ext uri="{FF2B5EF4-FFF2-40B4-BE49-F238E27FC236}">
                <a16:creationId xmlns:a16="http://schemas.microsoft.com/office/drawing/2014/main" id="{EF9D3CB7-FBE5-FAFE-E724-1B53991A4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6372225"/>
            <a:ext cx="1230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Clr>
          <a:srgbClr val="0AE0F6"/>
        </a:buClr>
        <a:buFont typeface="Wingdings" panose="05000000000000000000" pitchFamily="2" charset="2"/>
        <a:buChar char="Ø"/>
        <a:tabLst>
          <a:tab pos="284163" algn="l"/>
          <a:tab pos="685800" algn="l"/>
          <a:tab pos="1087438" algn="l"/>
          <a:tab pos="1427163" algn="l"/>
          <a:tab pos="1773238" algn="l"/>
        </a:tabLst>
        <a:defRPr sz="2800" b="1">
          <a:solidFill>
            <a:srgbClr val="FFFF00"/>
          </a:solidFill>
          <a:latin typeface="+mn-lt"/>
          <a:ea typeface="+mn-ea"/>
          <a:cs typeface="+mn-cs"/>
        </a:defRPr>
      </a:lvl1pPr>
      <a:lvl2pPr marL="685800" indent="-287338" algn="l" rtl="0" eaLnBrk="0" fontAlgn="base" hangingPunct="0">
        <a:spcBef>
          <a:spcPct val="20000"/>
        </a:spcBef>
        <a:spcAft>
          <a:spcPct val="0"/>
        </a:spcAft>
        <a:buClr>
          <a:srgbClr val="0AE0F6"/>
        </a:buClr>
        <a:buFont typeface="Wingdings" panose="05000000000000000000" pitchFamily="2" charset="2"/>
        <a:buChar char="Ø"/>
        <a:tabLst>
          <a:tab pos="284163" algn="l"/>
          <a:tab pos="685800" algn="l"/>
          <a:tab pos="1087438" algn="l"/>
          <a:tab pos="1427163" algn="l"/>
          <a:tab pos="1773238" algn="l"/>
        </a:tabLst>
        <a:defRPr sz="2000" b="1">
          <a:solidFill>
            <a:srgbClr val="FFFF00"/>
          </a:solidFill>
          <a:latin typeface="+mn-lt"/>
        </a:defRPr>
      </a:lvl2pPr>
      <a:lvl3pPr marL="1087438" indent="-287338" algn="l" rtl="0" eaLnBrk="0" fontAlgn="base" hangingPunct="0">
        <a:spcBef>
          <a:spcPct val="20000"/>
        </a:spcBef>
        <a:spcAft>
          <a:spcPct val="0"/>
        </a:spcAft>
        <a:buClr>
          <a:srgbClr val="0AE0F6"/>
        </a:buClr>
        <a:buFont typeface="Wingdings" panose="05000000000000000000" pitchFamily="2" charset="2"/>
        <a:buChar char="Ø"/>
        <a:tabLst>
          <a:tab pos="284163" algn="l"/>
          <a:tab pos="685800" algn="l"/>
          <a:tab pos="1087438" algn="l"/>
          <a:tab pos="1427163" algn="l"/>
          <a:tab pos="1773238" algn="l"/>
        </a:tabLst>
        <a:defRPr sz="2000" b="1">
          <a:solidFill>
            <a:srgbClr val="FFFF00"/>
          </a:solidFill>
          <a:latin typeface="+mn-lt"/>
        </a:defRPr>
      </a:lvl3pPr>
      <a:lvl4pPr marL="1427163" indent="-225425" algn="l" rtl="0" eaLnBrk="0" fontAlgn="base" hangingPunct="0">
        <a:spcBef>
          <a:spcPct val="20000"/>
        </a:spcBef>
        <a:spcAft>
          <a:spcPct val="0"/>
        </a:spcAft>
        <a:buClr>
          <a:srgbClr val="0AE0F6"/>
        </a:buClr>
        <a:buFont typeface="Wingdings" panose="05000000000000000000" pitchFamily="2" charset="2"/>
        <a:buChar char="Ø"/>
        <a:tabLst>
          <a:tab pos="284163" algn="l"/>
          <a:tab pos="685800" algn="l"/>
          <a:tab pos="1087438" algn="l"/>
          <a:tab pos="1427163" algn="l"/>
          <a:tab pos="1773238" algn="l"/>
        </a:tabLst>
        <a:defRPr sz="2000" b="1">
          <a:solidFill>
            <a:srgbClr val="FFFF00"/>
          </a:solidFill>
          <a:latin typeface="+mn-lt"/>
        </a:defRPr>
      </a:lvl4pPr>
      <a:lvl5pPr marL="1782763" indent="-241300" algn="l" rtl="0" eaLnBrk="0" fontAlgn="base" hangingPunct="0">
        <a:spcBef>
          <a:spcPct val="20000"/>
        </a:spcBef>
        <a:spcAft>
          <a:spcPct val="0"/>
        </a:spcAft>
        <a:buClr>
          <a:srgbClr val="0AE0F6"/>
        </a:buClr>
        <a:buFont typeface="Wingdings" panose="05000000000000000000" pitchFamily="2" charset="2"/>
        <a:buChar char="Ø"/>
        <a:tabLst>
          <a:tab pos="284163" algn="l"/>
          <a:tab pos="685800" algn="l"/>
          <a:tab pos="1087438" algn="l"/>
          <a:tab pos="1427163" algn="l"/>
          <a:tab pos="1773238" algn="l"/>
        </a:tabLst>
        <a:defRPr sz="1400" b="1">
          <a:solidFill>
            <a:srgbClr val="FFFF00"/>
          </a:solidFill>
          <a:latin typeface="+mn-lt"/>
        </a:defRPr>
      </a:lvl5pPr>
      <a:lvl6pPr marL="2239963" indent="-241300" algn="l" rtl="0" eaLnBrk="0" fontAlgn="base" hangingPunct="0">
        <a:spcBef>
          <a:spcPct val="20000"/>
        </a:spcBef>
        <a:spcAft>
          <a:spcPct val="0"/>
        </a:spcAft>
        <a:buClr>
          <a:srgbClr val="0AE0F6"/>
        </a:buClr>
        <a:buFont typeface="Wingdings" pitchFamily="2" charset="2"/>
        <a:buChar char="Ø"/>
        <a:tabLst>
          <a:tab pos="284163" algn="l"/>
          <a:tab pos="685800" algn="l"/>
          <a:tab pos="1087438" algn="l"/>
          <a:tab pos="1427163" algn="l"/>
          <a:tab pos="1773238" algn="l"/>
        </a:tabLst>
        <a:defRPr sz="1400" b="1">
          <a:solidFill>
            <a:srgbClr val="FFFF00"/>
          </a:solidFill>
          <a:latin typeface="+mn-lt"/>
        </a:defRPr>
      </a:lvl6pPr>
      <a:lvl7pPr marL="2697163" indent="-241300" algn="l" rtl="0" eaLnBrk="0" fontAlgn="base" hangingPunct="0">
        <a:spcBef>
          <a:spcPct val="20000"/>
        </a:spcBef>
        <a:spcAft>
          <a:spcPct val="0"/>
        </a:spcAft>
        <a:buClr>
          <a:srgbClr val="0AE0F6"/>
        </a:buClr>
        <a:buFont typeface="Wingdings" pitchFamily="2" charset="2"/>
        <a:buChar char="Ø"/>
        <a:tabLst>
          <a:tab pos="284163" algn="l"/>
          <a:tab pos="685800" algn="l"/>
          <a:tab pos="1087438" algn="l"/>
          <a:tab pos="1427163" algn="l"/>
          <a:tab pos="1773238" algn="l"/>
        </a:tabLst>
        <a:defRPr sz="1400" b="1">
          <a:solidFill>
            <a:srgbClr val="FFFF00"/>
          </a:solidFill>
          <a:latin typeface="+mn-lt"/>
        </a:defRPr>
      </a:lvl7pPr>
      <a:lvl8pPr marL="3154363" indent="-241300" algn="l" rtl="0" eaLnBrk="0" fontAlgn="base" hangingPunct="0">
        <a:spcBef>
          <a:spcPct val="20000"/>
        </a:spcBef>
        <a:spcAft>
          <a:spcPct val="0"/>
        </a:spcAft>
        <a:buClr>
          <a:srgbClr val="0AE0F6"/>
        </a:buClr>
        <a:buFont typeface="Wingdings" pitchFamily="2" charset="2"/>
        <a:buChar char="Ø"/>
        <a:tabLst>
          <a:tab pos="284163" algn="l"/>
          <a:tab pos="685800" algn="l"/>
          <a:tab pos="1087438" algn="l"/>
          <a:tab pos="1427163" algn="l"/>
          <a:tab pos="1773238" algn="l"/>
        </a:tabLst>
        <a:defRPr sz="1400" b="1">
          <a:solidFill>
            <a:srgbClr val="FFFF00"/>
          </a:solidFill>
          <a:latin typeface="+mn-lt"/>
        </a:defRPr>
      </a:lvl8pPr>
      <a:lvl9pPr marL="3611563" indent="-241300" algn="l" rtl="0" eaLnBrk="0" fontAlgn="base" hangingPunct="0">
        <a:spcBef>
          <a:spcPct val="20000"/>
        </a:spcBef>
        <a:spcAft>
          <a:spcPct val="0"/>
        </a:spcAft>
        <a:buClr>
          <a:srgbClr val="0AE0F6"/>
        </a:buClr>
        <a:buFont typeface="Wingdings" pitchFamily="2" charset="2"/>
        <a:buChar char="Ø"/>
        <a:tabLst>
          <a:tab pos="284163" algn="l"/>
          <a:tab pos="685800" algn="l"/>
          <a:tab pos="1087438" algn="l"/>
          <a:tab pos="1427163" algn="l"/>
          <a:tab pos="1773238" algn="l"/>
        </a:tabLst>
        <a:defRPr sz="14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5">
            <a:extLst>
              <a:ext uri="{FF2B5EF4-FFF2-40B4-BE49-F238E27FC236}">
                <a16:creationId xmlns:a16="http://schemas.microsoft.com/office/drawing/2014/main" id="{24CE4ED9-0607-4EEB-206B-D6444340C1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400"/>
              <a:t>Marysville </a:t>
            </a:r>
            <a:br>
              <a:rPr lang="en-US" altLang="en-US" sz="4400"/>
            </a:br>
            <a:r>
              <a:rPr lang="en-US" altLang="en-US" sz="4400"/>
              <a:t>Air Monitoring Study</a:t>
            </a:r>
          </a:p>
        </p:txBody>
      </p:sp>
      <p:sp>
        <p:nvSpPr>
          <p:cNvPr id="3075" name="Rectangle 16">
            <a:extLst>
              <a:ext uri="{FF2B5EF4-FFF2-40B4-BE49-F238E27FC236}">
                <a16:creationId xmlns:a16="http://schemas.microsoft.com/office/drawing/2014/main" id="{05FA56A1-0936-5E98-3A1B-15FCDA894F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Status Report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2D6A9B8C-45E0-3191-4BCB-403AACFCC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PM2.5 and Wind Direction-2004-2007</a:t>
            </a:r>
          </a:p>
        </p:txBody>
      </p:sp>
      <p:pic>
        <p:nvPicPr>
          <p:cNvPr id="12291" name="Picture 7" descr="Marysvillepm2">
            <a:extLst>
              <a:ext uri="{FF2B5EF4-FFF2-40B4-BE49-F238E27FC236}">
                <a16:creationId xmlns:a16="http://schemas.microsoft.com/office/drawing/2014/main" id="{EDFE73DC-9C67-56B1-73FC-AD0548456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25513"/>
            <a:ext cx="4954588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65AE3567-F86D-A0CA-B183-603087E18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PM2.5 and Wind Direction- Study Period</a:t>
            </a:r>
          </a:p>
        </p:txBody>
      </p:sp>
      <p:pic>
        <p:nvPicPr>
          <p:cNvPr id="13315" name="Picture 4" descr="Marysville-windrose">
            <a:extLst>
              <a:ext uri="{FF2B5EF4-FFF2-40B4-BE49-F238E27FC236}">
                <a16:creationId xmlns:a16="http://schemas.microsoft.com/office/drawing/2014/main" id="{8262F068-B327-86D0-5C1E-6180BB80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879475"/>
            <a:ext cx="4943475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9893B3E5-683B-BE9E-1CBA-CB411AC7F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Wood Smoke Indicator- UV Absorbance</a:t>
            </a:r>
          </a:p>
        </p:txBody>
      </p:sp>
      <p:pic>
        <p:nvPicPr>
          <p:cNvPr id="14339" name="Picture 4" descr="UVABS-Marysville">
            <a:extLst>
              <a:ext uri="{FF2B5EF4-FFF2-40B4-BE49-F238E27FC236}">
                <a16:creationId xmlns:a16="http://schemas.microsoft.com/office/drawing/2014/main" id="{9754B576-D590-4A88-D6A9-D8B256F9D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908050"/>
            <a:ext cx="52197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29FCEA1-E4E4-ECF6-BD3A-9BEED863F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B98C834-D72F-6CCE-0449-C28E52604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 No unique meteorological features</a:t>
            </a:r>
          </a:p>
          <a:p>
            <a:endParaRPr lang="en-US" altLang="en-US"/>
          </a:p>
          <a:p>
            <a:r>
              <a:rPr lang="en-US" altLang="en-US"/>
              <a:t>Highest Pm 2.5 levels are in close proximity to the existing site</a:t>
            </a:r>
          </a:p>
          <a:p>
            <a:endParaRPr lang="en-US" altLang="en-US"/>
          </a:p>
          <a:p>
            <a:r>
              <a:rPr lang="en-US" altLang="en-US"/>
              <a:t>All sites south of the existing station show lower PM 2.5 concentrations</a:t>
            </a:r>
          </a:p>
          <a:p>
            <a:endParaRPr lang="en-US" altLang="en-US"/>
          </a:p>
          <a:p>
            <a:r>
              <a:rPr lang="en-US" altLang="en-US"/>
              <a:t>The existing site is suitable for characterizing PM 2.5 at  the Neighborhood scale.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09778D1-7577-0F5C-9288-612A48FA6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NAAQS Implications- 24 hr Standard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EB5624DC-0E3F-6984-F090-1CA8A357A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 2 of the last 3 years have exceeded the NAAQS of 35ug/m3</a:t>
            </a:r>
          </a:p>
          <a:p>
            <a:endParaRPr lang="en-US" altLang="en-US"/>
          </a:p>
          <a:p>
            <a:r>
              <a:rPr lang="en-US" altLang="en-US"/>
              <a:t>Form of the standard averages last 3 years</a:t>
            </a:r>
          </a:p>
          <a:p>
            <a:endParaRPr lang="en-US" altLang="en-US"/>
          </a:p>
          <a:p>
            <a:r>
              <a:rPr lang="en-US" altLang="en-US"/>
              <a:t>Current levels are just over the NAAQS</a:t>
            </a:r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1FE093A9-8853-A762-D849-EF42B8D98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NAAQS Relevance</a:t>
            </a:r>
          </a:p>
        </p:txBody>
      </p:sp>
      <p:pic>
        <p:nvPicPr>
          <p:cNvPr id="17411" name="Picture 6">
            <a:extLst>
              <a:ext uri="{FF2B5EF4-FFF2-40B4-BE49-F238E27FC236}">
                <a16:creationId xmlns:a16="http://schemas.microsoft.com/office/drawing/2014/main" id="{63CDF9E6-CEB5-54A6-0727-B1ED39EA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187450"/>
            <a:ext cx="74882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97875A2-EB4D-725A-276A-9C3A72B09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Burn Bans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C2E0141-E797-14CD-1772-35A4F401F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Dec 9-11, 2007 Stage One burn ban for King, Pierce, Snohomish Counties</a:t>
            </a:r>
          </a:p>
          <a:p>
            <a:endParaRPr lang="en-US" altLang="en-US"/>
          </a:p>
          <a:p>
            <a:r>
              <a:rPr lang="en-US" altLang="en-US"/>
              <a:t>Jan 23-26, 2008 Stage One burn ban for Pierce and Snohomish counties only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CDD9F360-B322-27D0-67E2-CEFAB6F63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PM 2.5 Wood Heating Season</a:t>
            </a:r>
            <a:br>
              <a:rPr lang="en-US" altLang="en-US" sz="2800"/>
            </a:br>
            <a:r>
              <a:rPr lang="en-US" altLang="en-US" sz="2800"/>
              <a:t>Snohomish County</a:t>
            </a: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9F348C5B-1765-151C-3461-4BDD86BF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635125"/>
            <a:ext cx="84963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0A95FB84-60E2-AD66-D44D-834E8CC3A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PM 2.5 Woood heating season</a:t>
            </a:r>
            <a:br>
              <a:rPr lang="en-US" altLang="en-US" sz="2800"/>
            </a:br>
            <a:r>
              <a:rPr lang="en-US" altLang="en-US" sz="2800"/>
              <a:t>King County</a:t>
            </a:r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C16E1987-0437-AE84-E15C-CC426215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68450"/>
            <a:ext cx="843597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520DABC-34FE-C0B2-2978-3DF9CB9D5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Pm 2.5 Wood Heating Season</a:t>
            </a:r>
            <a:br>
              <a:rPr lang="en-US" altLang="en-US" sz="2800"/>
            </a:br>
            <a:r>
              <a:rPr lang="en-US" altLang="en-US" sz="2800"/>
              <a:t>Pierce County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BA0B8740-A4CC-51F2-4A5D-9A3AB4F75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14488"/>
            <a:ext cx="8478838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8">
            <a:extLst>
              <a:ext uri="{FF2B5EF4-FFF2-40B4-BE49-F238E27FC236}">
                <a16:creationId xmlns:a16="http://schemas.microsoft.com/office/drawing/2014/main" id="{ED55FF4A-8733-76E3-A560-CAD8DA2B1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Study</a:t>
            </a:r>
            <a:r>
              <a:rPr lang="en-US" altLang="en-US" sz="4400"/>
              <a:t> Objectives</a:t>
            </a:r>
          </a:p>
        </p:txBody>
      </p:sp>
      <p:sp>
        <p:nvSpPr>
          <p:cNvPr id="4099" name="Rectangle 1029">
            <a:extLst>
              <a:ext uri="{FF2B5EF4-FFF2-40B4-BE49-F238E27FC236}">
                <a16:creationId xmlns:a16="http://schemas.microsoft.com/office/drawing/2014/main" id="{EE63D732-7641-AAA2-2F62-C780BF692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Assess Pm 2.5 conditions across Marysville</a:t>
            </a:r>
          </a:p>
          <a:p>
            <a:pPr lvl="1"/>
            <a:endParaRPr lang="en-US" altLang="en-US"/>
          </a:p>
          <a:p>
            <a:pPr lvl="1"/>
            <a:r>
              <a:rPr lang="en-US" altLang="en-US" sz="2800"/>
              <a:t>Wood smoke </a:t>
            </a:r>
          </a:p>
          <a:p>
            <a:pPr lvl="1"/>
            <a:r>
              <a:rPr lang="en-US" altLang="en-US" sz="2800"/>
              <a:t>Gradients and levels</a:t>
            </a:r>
          </a:p>
          <a:p>
            <a:pPr lvl="1"/>
            <a:r>
              <a:rPr lang="en-US" altLang="en-US" sz="2800"/>
              <a:t>Determine conditions in Lake Stevens and N. Everett</a:t>
            </a:r>
            <a:r>
              <a:rPr lang="en-US" altLang="en-US"/>
              <a:t>   </a:t>
            </a:r>
          </a:p>
          <a:p>
            <a:pPr lvl="1"/>
            <a:r>
              <a:rPr lang="en-US" altLang="en-US" sz="2800"/>
              <a:t>Evaluate relevance of the existing site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B51DA1F-164A-1137-DAC4-6A193A678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PM 2.5 Wood Heating Season</a:t>
            </a:r>
            <a:br>
              <a:rPr lang="en-US" altLang="en-US" sz="2800"/>
            </a:br>
            <a:r>
              <a:rPr lang="en-US" altLang="en-US" sz="2800"/>
              <a:t>Kitsap County </a:t>
            </a:r>
          </a:p>
        </p:txBody>
      </p:sp>
      <p:pic>
        <p:nvPicPr>
          <p:cNvPr id="22531" name="Picture 5">
            <a:extLst>
              <a:ext uri="{FF2B5EF4-FFF2-40B4-BE49-F238E27FC236}">
                <a16:creationId xmlns:a16="http://schemas.microsoft.com/office/drawing/2014/main" id="{911F2B3A-C2A1-1E28-9FEC-A181AF5EB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349375"/>
            <a:ext cx="8315325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627A5FF-B8D6-1043-04C9-46FF98666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Study Area</a:t>
            </a:r>
          </a:p>
        </p:txBody>
      </p:sp>
      <p:pic>
        <p:nvPicPr>
          <p:cNvPr id="23555" name="Picture 3" descr="Marysville Study Sites">
            <a:extLst>
              <a:ext uri="{FF2B5EF4-FFF2-40B4-BE49-F238E27FC236}">
                <a16:creationId xmlns:a16="http://schemas.microsoft.com/office/drawing/2014/main" id="{181FD26E-BB1D-A125-C404-0B8111EB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623888"/>
            <a:ext cx="6315075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28A0A04-FFCF-7F48-3A7E-40E2670C9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Study Area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171E000-014B-D5AB-5B34-B354FE4F5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Monitoring Sites</a:t>
            </a:r>
          </a:p>
          <a:p>
            <a:endParaRPr lang="en-US" altLang="en-US"/>
          </a:p>
          <a:p>
            <a:r>
              <a:rPr lang="en-US" altLang="en-US"/>
              <a:t>Totem M. S. (formerly Marysville Junior High) School (legacy site)</a:t>
            </a:r>
          </a:p>
          <a:p>
            <a:r>
              <a:rPr lang="en-US" altLang="en-US"/>
              <a:t>Marysville Pilchuck High School</a:t>
            </a:r>
          </a:p>
          <a:p>
            <a:r>
              <a:rPr lang="en-US" altLang="en-US"/>
              <a:t>Cedarcrest Elementary</a:t>
            </a:r>
          </a:p>
          <a:p>
            <a:r>
              <a:rPr lang="en-US" altLang="en-US"/>
              <a:t>Sunnyside Elementary</a:t>
            </a:r>
          </a:p>
          <a:p>
            <a:r>
              <a:rPr lang="en-US" altLang="en-US"/>
              <a:t>Lake Stevens Fire Station</a:t>
            </a:r>
          </a:p>
          <a:p>
            <a:r>
              <a:rPr lang="en-US" altLang="en-US"/>
              <a:t>Wiggums Hollow Park, North Everett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0BF9A69-FA9F-41EA-E16C-9DBD131C0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Study Area</a:t>
            </a:r>
          </a:p>
        </p:txBody>
      </p:sp>
      <p:pic>
        <p:nvPicPr>
          <p:cNvPr id="6147" name="Picture 4" descr="Marysville Study Sites">
            <a:extLst>
              <a:ext uri="{FF2B5EF4-FFF2-40B4-BE49-F238E27FC236}">
                <a16:creationId xmlns:a16="http://schemas.microsoft.com/office/drawing/2014/main" id="{CCA61108-422C-BE81-22F8-109A60649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623888"/>
            <a:ext cx="6315075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6045DE4C-5BB7-9DC5-2D9E-87AA6E801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Marysville- Heating with Wood </a:t>
            </a:r>
          </a:p>
        </p:txBody>
      </p:sp>
      <p:pic>
        <p:nvPicPr>
          <p:cNvPr id="7171" name="Picture 4" descr="Marysville Overview">
            <a:extLst>
              <a:ext uri="{FF2B5EF4-FFF2-40B4-BE49-F238E27FC236}">
                <a16:creationId xmlns:a16="http://schemas.microsoft.com/office/drawing/2014/main" id="{209E7541-415B-2F8C-406D-E04F4450E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638175"/>
            <a:ext cx="5749925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1854386-746C-EF86-BAC7-8E960C6A3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</a:t>
            </a: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7BEACAA5-5FF6-4E1C-0C1F-19BFAB669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6B48BCE-5B02-FB94-30D9-8B6ECB8D7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</a:t>
            </a:r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E647FA04-7603-F065-5214-9A546C0A2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813"/>
            <a:ext cx="91440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934951FC-D884-FD75-5137-2CABF4F0E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Results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9E257309-26E2-67AE-79FF-90FDEC11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1E098B7A-E5AD-9E44-7B3F-F16359A69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 – Everett and Lake Stevens</a:t>
            </a:r>
          </a:p>
        </p:txBody>
      </p:sp>
      <p:pic>
        <p:nvPicPr>
          <p:cNvPr id="11267" name="Picture 5">
            <a:extLst>
              <a:ext uri="{FF2B5EF4-FFF2-40B4-BE49-F238E27FC236}">
                <a16:creationId xmlns:a16="http://schemas.microsoft.com/office/drawing/2014/main" id="{0165741B-8458-275D-18CF-EFB976F1F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985250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presentation-white">
  <a:themeElements>
    <a:clrScheme name="">
      <a:dk1>
        <a:srgbClr val="1F60AA"/>
      </a:dk1>
      <a:lt1>
        <a:srgbClr val="FFFFFF"/>
      </a:lt1>
      <a:dk2>
        <a:srgbClr val="000000"/>
      </a:dk2>
      <a:lt2>
        <a:srgbClr val="C9DEF5"/>
      </a:lt2>
      <a:accent1>
        <a:srgbClr val="1F60AA"/>
      </a:accent1>
      <a:accent2>
        <a:srgbClr val="71A8E5"/>
      </a:accent2>
      <a:accent3>
        <a:srgbClr val="AAAAAA"/>
      </a:accent3>
      <a:accent4>
        <a:srgbClr val="DADADA"/>
      </a:accent4>
      <a:accent5>
        <a:srgbClr val="ABB6D2"/>
      </a:accent5>
      <a:accent6>
        <a:srgbClr val="6698CF"/>
      </a:accent6>
      <a:hlink>
        <a:srgbClr val="3483DA"/>
      </a:hlink>
      <a:folHlink>
        <a:srgbClr val="1F60AA"/>
      </a:folHlink>
    </a:clrScheme>
    <a:fontScheme name="presentation-whi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on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white 8">
        <a:dk1>
          <a:srgbClr val="6699FF"/>
        </a:dk1>
        <a:lt1>
          <a:srgbClr val="FFFFFF"/>
        </a:lt1>
        <a:dk2>
          <a:srgbClr val="000000"/>
        </a:dk2>
        <a:lt2>
          <a:srgbClr val="FFFFFF"/>
        </a:lt2>
        <a:accent1>
          <a:srgbClr val="0066FF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B8FF"/>
        </a:accent5>
        <a:accent6>
          <a:srgbClr val="2D2DB9"/>
        </a:accent6>
        <a:hlink>
          <a:srgbClr val="0066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presentation-white</Template>
  <TotalTime>552</TotalTime>
  <Words>265</Words>
  <Application>Microsoft Office PowerPoint</Application>
  <PresentationFormat>On-screen Show (4:3)</PresentationFormat>
  <Paragraphs>58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Times New Roman</vt:lpstr>
      <vt:lpstr>Arial</vt:lpstr>
      <vt:lpstr>Arial Black</vt:lpstr>
      <vt:lpstr>Wingdings</vt:lpstr>
      <vt:lpstr>presentation-white</vt:lpstr>
      <vt:lpstr>Marysville  Air Monitoring Study</vt:lpstr>
      <vt:lpstr>Study Objectives</vt:lpstr>
      <vt:lpstr>Study Area</vt:lpstr>
      <vt:lpstr>Study Area</vt:lpstr>
      <vt:lpstr>Marysville- Heating with Wood </vt:lpstr>
      <vt:lpstr>Results</vt:lpstr>
      <vt:lpstr>Results</vt:lpstr>
      <vt:lpstr>Results</vt:lpstr>
      <vt:lpstr>Results – Everett and Lake Stevens</vt:lpstr>
      <vt:lpstr>PM2.5 and Wind Direction-2004-2007</vt:lpstr>
      <vt:lpstr>PM2.5 and Wind Direction- Study Period</vt:lpstr>
      <vt:lpstr>Wood Smoke Indicator- UV Absorbance</vt:lpstr>
      <vt:lpstr>Conclusions</vt:lpstr>
      <vt:lpstr>NAAQS Implications- 24 hr Standard</vt:lpstr>
      <vt:lpstr>NAAQS Relevance</vt:lpstr>
      <vt:lpstr>Burn Bans </vt:lpstr>
      <vt:lpstr>PM 2.5 Wood Heating Season Snohomish County</vt:lpstr>
      <vt:lpstr>PM 2.5 Woood heating season King County</vt:lpstr>
      <vt:lpstr>Pm 2.5 Wood Heating Season Pierce County</vt:lpstr>
      <vt:lpstr>PM 2.5 Wood Heating Season Kitsap County </vt:lpstr>
      <vt:lpstr>Study Area</vt:lpstr>
    </vt:vector>
  </TitlesOfParts>
  <Manager>Richard Wisti (206) 689-4044</Manager>
  <Company>Puget Sound Clean Air Agency</Company>
  <LinksUpToDate>false</LinksUpToDate>
  <SharedDoc>false</SharedDoc>
  <HyperlinkBase>www.pscleanair.org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Presentation Master</dc:subject>
  <dc:creator>Mike Gilroy</dc:creator>
  <cp:lastModifiedBy>Erik Saganić</cp:lastModifiedBy>
  <cp:revision>18</cp:revision>
  <cp:lastPrinted>2001-06-27T18:26:29Z</cp:lastPrinted>
  <dcterms:created xsi:type="dcterms:W3CDTF">2007-07-20T04:05:09Z</dcterms:created>
  <dcterms:modified xsi:type="dcterms:W3CDTF">2022-12-05T23:28:59Z</dcterms:modified>
</cp:coreProperties>
</file>