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360" r:id="rId3"/>
    <p:sldId id="314" r:id="rId4"/>
    <p:sldId id="315" r:id="rId5"/>
    <p:sldId id="357" r:id="rId6"/>
    <p:sldId id="361" r:id="rId7"/>
    <p:sldId id="366" r:id="rId8"/>
    <p:sldId id="367" r:id="rId9"/>
    <p:sldId id="359" r:id="rId10"/>
    <p:sldId id="356" r:id="rId11"/>
    <p:sldId id="368" r:id="rId12"/>
    <p:sldId id="270" r:id="rId13"/>
    <p:sldId id="296" r:id="rId14"/>
    <p:sldId id="29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0F"/>
    <a:srgbClr val="67A5BC"/>
    <a:srgbClr val="0D0D0D"/>
    <a:srgbClr val="70A1B0"/>
    <a:srgbClr val="64ABBC"/>
    <a:srgbClr val="FFFFFF"/>
    <a:srgbClr val="37A1AF"/>
    <a:srgbClr val="009ED0"/>
    <a:srgbClr val="008CB8"/>
    <a:srgbClr val="00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3073" autoAdjust="0"/>
  </p:normalViewPr>
  <p:slideViewPr>
    <p:cSldViewPr>
      <p:cViewPr varScale="1">
        <p:scale>
          <a:sx n="161" d="100"/>
          <a:sy n="161" d="100"/>
        </p:scale>
        <p:origin x="18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E578E-F56C-4E2B-9DB5-9554CA9741B0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7EB04-2521-4C07-BD8A-192F06512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7EB04-2521-4C07-BD8A-192F065121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2014,</a:t>
            </a:r>
            <a:r>
              <a:rPr lang="en-US" baseline="0" dirty="0"/>
              <a:t> strategic plan was written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7EB04-2521-4C07-BD8A-192F06512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Partnered with North Kitsap Fire &amp; Rescue</a:t>
            </a:r>
          </a:p>
          <a:p>
            <a:r>
              <a:rPr lang="en-US" sz="1200" dirty="0"/>
              <a:t>  -Established four sensor locations</a:t>
            </a:r>
          </a:p>
          <a:p>
            <a:r>
              <a:rPr lang="en-US" sz="1200" dirty="0"/>
              <a:t>  -Located on the fire station buildings</a:t>
            </a:r>
          </a:p>
          <a:p>
            <a:r>
              <a:rPr lang="en-US" sz="1200" dirty="0"/>
              <a:t>  -Uses outdoor electrical receptacle</a:t>
            </a:r>
          </a:p>
          <a:p>
            <a:r>
              <a:rPr lang="en-US" sz="1200" dirty="0"/>
              <a:t>  -Uses Fire Dept </a:t>
            </a:r>
            <a:r>
              <a:rPr lang="en-US" sz="1200" dirty="0" err="1"/>
              <a:t>WiFi</a:t>
            </a:r>
            <a:r>
              <a:rPr lang="en-US" sz="1200" dirty="0"/>
              <a:t> to transmit data</a:t>
            </a:r>
          </a:p>
          <a:p>
            <a:r>
              <a:rPr lang="en-US" sz="1200" dirty="0"/>
              <a:t>  -Started first week of October</a:t>
            </a:r>
          </a:p>
          <a:p>
            <a:endParaRPr lang="en-US" sz="1200" dirty="0"/>
          </a:p>
          <a:p>
            <a:r>
              <a:rPr lang="en-US" sz="1200" dirty="0"/>
              <a:t>Mobile monitoring in the past – </a:t>
            </a:r>
            <a:r>
              <a:rPr lang="en-US" sz="1200" dirty="0" err="1"/>
              <a:t>nephs</a:t>
            </a:r>
            <a:r>
              <a:rPr lang="en-US" sz="1200" dirty="0"/>
              <a:t>, etc.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Partnered with Kitsap Regional Library</a:t>
            </a:r>
          </a:p>
          <a:p>
            <a:r>
              <a:rPr lang="en-US" sz="1200" dirty="0"/>
              <a:t>  -Established agreement to use up to six</a:t>
            </a:r>
          </a:p>
          <a:p>
            <a:r>
              <a:rPr lang="en-US" sz="1200" dirty="0"/>
              <a:t>  -Very similar setup to NKFR</a:t>
            </a:r>
          </a:p>
          <a:p>
            <a:r>
              <a:rPr lang="en-US" sz="1200" dirty="0"/>
              <a:t>  -Uses existing electrical and </a:t>
            </a:r>
            <a:r>
              <a:rPr lang="en-US" sz="1200" dirty="0" err="1"/>
              <a:t>WiFi</a:t>
            </a:r>
            <a:endParaRPr lang="en-US" sz="1200" dirty="0"/>
          </a:p>
          <a:p>
            <a:r>
              <a:rPr lang="en-US" sz="1200" dirty="0"/>
              <a:t>  -Outreach to KRL customers is underway</a:t>
            </a:r>
          </a:p>
          <a:p>
            <a:r>
              <a:rPr lang="en-US" sz="1200" dirty="0"/>
              <a:t>  </a:t>
            </a:r>
          </a:p>
          <a:p>
            <a:endParaRPr lang="en-US" sz="1200" dirty="0"/>
          </a:p>
          <a:p>
            <a:r>
              <a:rPr lang="en-US" sz="1200" dirty="0"/>
              <a:t>Used Purple Air Sensors at several locations</a:t>
            </a:r>
          </a:p>
          <a:p>
            <a:r>
              <a:rPr lang="en-US" sz="1200" dirty="0"/>
              <a:t>  -Data is available on a website in real time</a:t>
            </a:r>
          </a:p>
          <a:p>
            <a:r>
              <a:rPr lang="en-US" sz="1200" dirty="0"/>
              <a:t>  -Sensors are small</a:t>
            </a:r>
          </a:p>
          <a:p>
            <a:r>
              <a:rPr lang="en-US" sz="1200" dirty="0"/>
              <a:t>  -Sensors accuracy and precision evaluated</a:t>
            </a:r>
          </a:p>
          <a:p>
            <a:r>
              <a:rPr lang="en-US" sz="1200" dirty="0"/>
              <a:t>  -Provide useful hyper-local data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Spread designed to cover large geography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7EB04-2521-4C07-BD8A-192F06512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6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2-3x</a:t>
            </a:r>
            <a:r>
              <a:rPr lang="en-US" baseline="0" dirty="0"/>
              <a:t> high</a:t>
            </a:r>
          </a:p>
          <a:p>
            <a:r>
              <a:rPr lang="en-US" baseline="0" dirty="0"/>
              <a:t>We filled in the gap in Kitsap (were none, now one in Bainbridge)</a:t>
            </a:r>
          </a:p>
          <a:p>
            <a:r>
              <a:rPr lang="en-US" baseline="0" dirty="0"/>
              <a:t>People buying but geographic conc.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7EB04-2521-4C07-BD8A-192F06512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meteorology (more wind over the Sound)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7EB04-2521-4C07-BD8A-192F06512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No day over 25 micrograms per meter cubed (EPA is 35)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There</a:t>
            </a:r>
            <a:r>
              <a:rPr lang="en-US" sz="2000" baseline="0" dirty="0"/>
              <a:t> are health studies that show impacts under the standard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/>
              <a:t>Wood burners might have poorer air quality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7EB04-2521-4C07-BD8A-192F06512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86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171950"/>
            <a:ext cx="9144000" cy="97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4B7560BB-6221-4002-BF70-783B6D4DD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40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otham Medium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otham Medium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otham Medium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Medium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otham Medium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otham Medium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cleanair.org/Faq.aspx?QID=196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purpleair.com/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hyperlink" Target="http://www.pscleanair.org/539/Air-Quality-Senso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248150"/>
            <a:ext cx="9144000" cy="89535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Chinook\Communications\Graphic Design\Logo\professional - external use\logoNEW_pscleanair_2007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373817"/>
            <a:ext cx="2289489" cy="701727"/>
          </a:xfrm>
          <a:prstGeom prst="rect">
            <a:avLst/>
          </a:prstGeom>
          <a:solidFill>
            <a:srgbClr val="64ABBC"/>
          </a:solidFill>
        </p:spPr>
      </p:pic>
      <p:sp>
        <p:nvSpPr>
          <p:cNvPr id="7" name="Rectangle 6"/>
          <p:cNvSpPr/>
          <p:nvPr/>
        </p:nvSpPr>
        <p:spPr>
          <a:xfrm>
            <a:off x="152400" y="4380838"/>
            <a:ext cx="2232212" cy="629973"/>
          </a:xfrm>
          <a:prstGeom prst="rect">
            <a:avLst/>
          </a:prstGeom>
          <a:solidFill>
            <a:srgbClr val="64A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406" y="4326492"/>
            <a:ext cx="1600200" cy="369332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742" y="4434214"/>
            <a:ext cx="2133600" cy="52322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QUALITY STUDY NORTH KITSAP</a:t>
            </a:r>
          </a:p>
        </p:txBody>
      </p:sp>
      <p:sp>
        <p:nvSpPr>
          <p:cNvPr id="12" name="Title 1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89131" cy="3867150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5760" tIns="365760" rIns="365760" bIns="365760">
            <a:prstTxWarp prst="textNoShape">
              <a:avLst/>
            </a:prstTxWarp>
            <a:noAutofit/>
          </a:bodyPr>
          <a:lstStyle/>
          <a:p>
            <a:endParaRPr lang="en-US" sz="4400" b="1" cap="all" dirty="0">
              <a:solidFill>
                <a:srgbClr val="67A5BC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br>
              <a:rPr lang="en-US" sz="10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</a:br>
            <a:br>
              <a:rPr lang="en-US" sz="10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</a:br>
            <a:br>
              <a:rPr lang="en-US" sz="10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</a:br>
            <a:br>
              <a:rPr lang="en-US" sz="10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44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  <a:t>Winter Air Quality study</a:t>
            </a:r>
            <a:br>
              <a:rPr lang="en-US" sz="44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4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Air sensors</a:t>
            </a:r>
            <a:br>
              <a:rPr lang="en-US" sz="4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4400" b="1" cap="all" dirty="0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  <a:t>north </a:t>
            </a:r>
            <a:r>
              <a:rPr lang="en-US" sz="4400" b="1" cap="all" dirty="0" err="1">
                <a:solidFill>
                  <a:srgbClr val="67A5BC"/>
                </a:solidFill>
                <a:latin typeface="Gotham Medium" charset="0"/>
                <a:ea typeface="Gotham Medium" charset="0"/>
                <a:cs typeface="Gotham Medium" charset="0"/>
              </a:rPr>
              <a:t>kitsap</a:t>
            </a:r>
            <a:endParaRPr lang="en-US" sz="1000" b="1" cap="all" dirty="0">
              <a:solidFill>
                <a:srgbClr val="67A5BC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br>
              <a:rPr lang="en-US" sz="1000" b="1" dirty="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000" dirty="0">
                <a:latin typeface="Gotham Book" charset="0"/>
                <a:ea typeface="Gotham Book" charset="0"/>
                <a:cs typeface="Gotham Book" charset="0"/>
              </a:rPr>
              <a:t>March 28, 2019</a:t>
            </a:r>
            <a:br>
              <a:rPr lang="en-US" sz="2000" dirty="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000" dirty="0">
                <a:latin typeface="Gotham Book" charset="0"/>
                <a:ea typeface="Gotham Book" charset="0"/>
                <a:cs typeface="Gotham Book" charset="0"/>
              </a:rPr>
              <a:t>PSCAA Board meeting</a:t>
            </a:r>
            <a:br>
              <a:rPr lang="en-US" sz="2000" dirty="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000" dirty="0">
                <a:latin typeface="Gotham Book" charset="0"/>
                <a:ea typeface="Gotham Book" charset="0"/>
                <a:cs typeface="Gotham Book" charset="0"/>
              </a:rPr>
              <a:t>Graeme Carvlin</a:t>
            </a:r>
            <a:br>
              <a:rPr lang="en-US" sz="2000" dirty="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000" dirty="0">
                <a:latin typeface="Gotham Book" charset="0"/>
                <a:ea typeface="Gotham Book" charset="0"/>
                <a:cs typeface="Gotham Book" charset="0"/>
              </a:rPr>
              <a:t>Matt Harper</a:t>
            </a:r>
            <a:br>
              <a:rPr lang="en-US" sz="2000" dirty="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000" dirty="0">
                <a:latin typeface="Gotham Book" charset="0"/>
                <a:ea typeface="Gotham Book" charset="0"/>
                <a:cs typeface="Gotham Book" charset="0"/>
              </a:rPr>
              <a:t>Air Monitoring Team</a:t>
            </a:r>
            <a:br>
              <a:rPr lang="en-US" sz="2000" dirty="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800" b="1" dirty="0">
                <a:latin typeface="Gotham Book" charset="0"/>
                <a:ea typeface="Gotham Book" charset="0"/>
                <a:cs typeface="Gotham Book" charset="0"/>
              </a:rPr>
              <a:t> </a:t>
            </a:r>
            <a:endParaRPr lang="en-US" b="1" dirty="0">
              <a:latin typeface="Gotham Book" charset="0"/>
              <a:ea typeface="Gotham Book" charset="0"/>
              <a:cs typeface="Gotham Book" charset="0"/>
            </a:endParaRPr>
          </a:p>
          <a:p>
            <a:endParaRPr lang="en-US" sz="2800" dirty="0">
              <a:solidFill>
                <a:srgbClr val="474840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endParaRPr lang="en-US" sz="2800" dirty="0">
              <a:solidFill>
                <a:srgbClr val="474840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5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345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64ABBC"/>
                </a:solidFill>
              </a:rPr>
              <a:t>EXTRA SLIDES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559"/>
            <a:ext cx="9144000" cy="9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2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aemeC\Desktop\DataAnalyses\Kitsap Winter Study 2018-2019\Meadowd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89360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1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USE THE </a:t>
            </a:r>
            <a:r>
              <a:rPr lang="en-US" sz="3200" b="1" dirty="0">
                <a:solidFill>
                  <a:srgbClr val="64ABBC"/>
                </a:solidFill>
              </a:rPr>
              <a:t>PURPLE AIR </a:t>
            </a:r>
            <a:r>
              <a:rPr lang="en-US" sz="3200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92" y="1014941"/>
            <a:ext cx="8229600" cy="323320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hlinkClick r:id="rId2"/>
              </a:rPr>
              <a:t>https://www.purpleair.com/map#11.1/</a:t>
            </a:r>
            <a:endParaRPr lang="en-US" sz="2800" dirty="0"/>
          </a:p>
          <a:p>
            <a:r>
              <a:rPr lang="en-US" sz="2800" dirty="0"/>
              <a:t>Click on “Conversion” from the drop down menu: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Select “LRAPA” to get the correct relationship for our region</a:t>
            </a:r>
          </a:p>
          <a:p>
            <a:r>
              <a:rPr lang="en-US" sz="2800" dirty="0"/>
              <a:t>Otherwise, the values are twice as high as the reality</a:t>
            </a:r>
          </a:p>
          <a:p>
            <a:endParaRPr lang="en-US" sz="1200" dirty="0">
              <a:hlinkClick r:id="rId3"/>
            </a:endParaRPr>
          </a:p>
          <a:p>
            <a:r>
              <a:rPr lang="en-US" sz="1400" u="sng" dirty="0">
                <a:hlinkClick r:id="rId4"/>
              </a:rPr>
              <a:t>http://www.pscleanair.org/539/Air-Quality-Sensors</a:t>
            </a:r>
            <a:endParaRPr lang="en-US" sz="5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89535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5" name="Picture 2" descr="\\Chinook\Communications\Graphic Design\Logo\professional - external use\logoNEW_pscleanair_2007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373817"/>
            <a:ext cx="2289489" cy="701727"/>
          </a:xfrm>
          <a:prstGeom prst="rect">
            <a:avLst/>
          </a:prstGeom>
          <a:solidFill>
            <a:srgbClr val="64ABBC"/>
          </a:solidFill>
        </p:spPr>
      </p:pic>
      <p:sp>
        <p:nvSpPr>
          <p:cNvPr id="6" name="Rectangle 5"/>
          <p:cNvSpPr/>
          <p:nvPr/>
        </p:nvSpPr>
        <p:spPr>
          <a:xfrm>
            <a:off x="152400" y="4380838"/>
            <a:ext cx="2232212" cy="629973"/>
          </a:xfrm>
          <a:prstGeom prst="rect">
            <a:avLst/>
          </a:prstGeom>
          <a:solidFill>
            <a:srgbClr val="64A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406" y="4326492"/>
            <a:ext cx="1600200" cy="369332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742" y="4434214"/>
            <a:ext cx="2133600" cy="52322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QUALITY STUDY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NORTH KITSAP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38" y="1211341"/>
            <a:ext cx="1828366" cy="256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2" y="1581150"/>
            <a:ext cx="2895238" cy="156190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57600" y="2495551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586"/>
            <a:ext cx="2742857" cy="147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USE THE </a:t>
            </a:r>
            <a:r>
              <a:rPr lang="en-US" sz="3200" b="1" dirty="0">
                <a:solidFill>
                  <a:srgbClr val="64ABBC"/>
                </a:solidFill>
              </a:rPr>
              <a:t>PURPLE AIR </a:t>
            </a:r>
            <a:r>
              <a:rPr lang="en-US" sz="3200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92" y="1014941"/>
            <a:ext cx="8229600" cy="3394472"/>
          </a:xfrm>
        </p:spPr>
        <p:txBody>
          <a:bodyPr/>
          <a:lstStyle/>
          <a:p>
            <a:r>
              <a:rPr lang="en-US" sz="2800" dirty="0"/>
              <a:t>Uncheck the “Inside Sensors” box to see only outdoor air monitors: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89535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5" name="Picture 2" descr="\\Chinook\Communications\Graphic Design\Logo\professional - external use\logoNEW_pscleanair_2007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373817"/>
            <a:ext cx="2289489" cy="701727"/>
          </a:xfrm>
          <a:prstGeom prst="rect">
            <a:avLst/>
          </a:prstGeom>
          <a:solidFill>
            <a:srgbClr val="64ABBC"/>
          </a:solidFill>
        </p:spPr>
      </p:pic>
      <p:sp>
        <p:nvSpPr>
          <p:cNvPr id="6" name="Rectangle 5"/>
          <p:cNvSpPr/>
          <p:nvPr/>
        </p:nvSpPr>
        <p:spPr>
          <a:xfrm>
            <a:off x="152400" y="4380838"/>
            <a:ext cx="2232212" cy="629973"/>
          </a:xfrm>
          <a:prstGeom prst="rect">
            <a:avLst/>
          </a:prstGeom>
          <a:solidFill>
            <a:srgbClr val="64A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406" y="4326492"/>
            <a:ext cx="1600200" cy="369332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742" y="4434214"/>
            <a:ext cx="2133600" cy="52322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QUALITY STUDY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NORTH KITSAP</a:t>
            </a:r>
          </a:p>
        </p:txBody>
      </p:sp>
      <p:sp>
        <p:nvSpPr>
          <p:cNvPr id="10" name="Oval 9"/>
          <p:cNvSpPr/>
          <p:nvPr/>
        </p:nvSpPr>
        <p:spPr>
          <a:xfrm>
            <a:off x="2095500" y="2962277"/>
            <a:ext cx="723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USE THE </a:t>
            </a:r>
            <a:r>
              <a:rPr lang="en-US" sz="3200" b="1" dirty="0">
                <a:solidFill>
                  <a:srgbClr val="64ABBC"/>
                </a:solidFill>
              </a:rPr>
              <a:t>PURPLE AIR </a:t>
            </a:r>
            <a:r>
              <a:rPr lang="en-US" sz="3200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92" y="1014941"/>
            <a:ext cx="8229600" cy="3394472"/>
          </a:xfrm>
        </p:spPr>
        <p:txBody>
          <a:bodyPr/>
          <a:lstStyle/>
          <a:p>
            <a:r>
              <a:rPr lang="en-US" sz="2800" dirty="0"/>
              <a:t>Click on the site you want to look at</a:t>
            </a:r>
          </a:p>
          <a:p>
            <a:r>
              <a:rPr lang="en-US" sz="2800" dirty="0"/>
              <a:t>Since the AQI is only good for a full day of measurements, you should look at the “1 Day” average (the second from the right)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89535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5" name="Picture 2" descr="\\Chinook\Communications\Graphic Design\Logo\professional - external use\logoNEW_pscleanair_2007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373817"/>
            <a:ext cx="2289489" cy="701727"/>
          </a:xfrm>
          <a:prstGeom prst="rect">
            <a:avLst/>
          </a:prstGeom>
          <a:solidFill>
            <a:srgbClr val="64ABBC"/>
          </a:solidFill>
        </p:spPr>
      </p:pic>
      <p:sp>
        <p:nvSpPr>
          <p:cNvPr id="6" name="Rectangle 5"/>
          <p:cNvSpPr/>
          <p:nvPr/>
        </p:nvSpPr>
        <p:spPr>
          <a:xfrm>
            <a:off x="152400" y="4380838"/>
            <a:ext cx="2232212" cy="629973"/>
          </a:xfrm>
          <a:prstGeom prst="rect">
            <a:avLst/>
          </a:prstGeom>
          <a:solidFill>
            <a:srgbClr val="64A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406" y="4326492"/>
            <a:ext cx="1600200" cy="369332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742" y="4434214"/>
            <a:ext cx="2133600" cy="52322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QUALITY STUDY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NORTH KITSAP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52750"/>
            <a:ext cx="2614735" cy="20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1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2014-2020 Strategic Plan Objective 1.5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Monitor in more places beyond our long-term trend network</a:t>
            </a:r>
          </a:p>
          <a:p>
            <a:endParaRPr lang="en-US" sz="2000" dirty="0"/>
          </a:p>
          <a:p>
            <a:r>
              <a:rPr lang="en-US" sz="2400" dirty="0"/>
              <a:t>“Characterize fine particle levels in at least 2 communities per county” by 2020</a:t>
            </a:r>
          </a:p>
          <a:p>
            <a:endParaRPr lang="en-US" sz="2000" dirty="0"/>
          </a:p>
          <a:p>
            <a:r>
              <a:rPr lang="en-US" sz="2400" dirty="0"/>
              <a:t>This year’s study covers 8 communities in Kitsap County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559"/>
            <a:ext cx="9144000" cy="9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48150"/>
            <a:ext cx="9144000" cy="89535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aseline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80838"/>
            <a:ext cx="2232212" cy="629973"/>
          </a:xfrm>
          <a:prstGeom prst="rect">
            <a:avLst/>
          </a:prstGeom>
          <a:solidFill>
            <a:srgbClr val="64A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6" y="85631"/>
            <a:ext cx="5334000" cy="857250"/>
          </a:xfrm>
        </p:spPr>
        <p:txBody>
          <a:bodyPr/>
          <a:lstStyle/>
          <a:p>
            <a:r>
              <a:rPr lang="en-US" dirty="0"/>
              <a:t>ABOUT</a:t>
            </a:r>
            <a:endParaRPr lang="en-US" dirty="0">
              <a:solidFill>
                <a:srgbClr val="64ABBC"/>
              </a:solidFill>
            </a:endParaRPr>
          </a:p>
        </p:txBody>
      </p:sp>
      <p:pic>
        <p:nvPicPr>
          <p:cNvPr id="6" name="Picture 2" descr="\\Chinook\Communications\Graphic Design\Logo\professional - external use\logoNEW_pscleanair_2007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373817"/>
            <a:ext cx="2289489" cy="701727"/>
          </a:xfrm>
          <a:prstGeom prst="rect">
            <a:avLst/>
          </a:prstGeom>
          <a:solidFill>
            <a:srgbClr val="64ABBC"/>
          </a:solidFill>
        </p:spPr>
      </p:pic>
      <p:sp>
        <p:nvSpPr>
          <p:cNvPr id="7" name="TextBox 6"/>
          <p:cNvSpPr txBox="1"/>
          <p:nvPr/>
        </p:nvSpPr>
        <p:spPr>
          <a:xfrm>
            <a:off x="468406" y="4326492"/>
            <a:ext cx="1600200" cy="369332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815" y="845264"/>
            <a:ext cx="6032817" cy="3200400"/>
          </a:xfrm>
        </p:spPr>
        <p:txBody>
          <a:bodyPr>
            <a:noAutofit/>
          </a:bodyPr>
          <a:lstStyle/>
          <a:p>
            <a:r>
              <a:rPr lang="en-US" sz="2000" dirty="0"/>
              <a:t>Concern about communities with high levels of wood smoke</a:t>
            </a:r>
          </a:p>
          <a:p>
            <a:r>
              <a:rPr lang="en-US" sz="2000" dirty="0"/>
              <a:t>Pilot Purple Air Sensors at several locations</a:t>
            </a:r>
          </a:p>
          <a:p>
            <a:pPr marL="515938" indent="-227013">
              <a:buFont typeface="Courier New" panose="02070309020205020404" pitchFamily="49" charset="0"/>
              <a:buChar char="o"/>
            </a:pPr>
            <a:r>
              <a:rPr lang="en-US" sz="2000" dirty="0"/>
              <a:t>Data is available on web in real time</a:t>
            </a:r>
          </a:p>
          <a:p>
            <a:pPr marL="515938" indent="-227013">
              <a:buFont typeface="Courier New" panose="02070309020205020404" pitchFamily="49" charset="0"/>
              <a:buChar char="o"/>
            </a:pPr>
            <a:r>
              <a:rPr lang="en-US" sz="2000" dirty="0"/>
              <a:t>Provide useful hyper-local data</a:t>
            </a:r>
          </a:p>
          <a:p>
            <a:r>
              <a:rPr lang="en-US" sz="2000" dirty="0"/>
              <a:t>Spread designed to cover large geography</a:t>
            </a:r>
          </a:p>
          <a:p>
            <a:r>
              <a:rPr lang="en-US" sz="2000" dirty="0"/>
              <a:t>Partnered with North Kitsap Fire &amp; Rescue and Kitsap Regional Library</a:t>
            </a:r>
          </a:p>
          <a:p>
            <a:pPr marL="569913" indent="-227013">
              <a:buFont typeface="Courier New" panose="02070309020205020404" pitchFamily="49" charset="0"/>
              <a:buChar char="o"/>
            </a:pPr>
            <a:r>
              <a:rPr lang="en-US" sz="2000" dirty="0"/>
              <a:t>Outreach to KRL customers is underway</a:t>
            </a: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2742" y="4434214"/>
            <a:ext cx="2133600" cy="52322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QUALITY STUDY NORTH KITSAP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88698" y="4365"/>
            <a:ext cx="2819400" cy="5109279"/>
            <a:chOff x="6019800" y="4365"/>
            <a:chExt cx="2819400" cy="5109279"/>
          </a:xfrm>
        </p:grpSpPr>
        <p:grpSp>
          <p:nvGrpSpPr>
            <p:cNvPr id="3" name="Group 2"/>
            <p:cNvGrpSpPr/>
            <p:nvPr/>
          </p:nvGrpSpPr>
          <p:grpSpPr>
            <a:xfrm>
              <a:off x="6151422" y="4365"/>
              <a:ext cx="2687778" cy="5109279"/>
              <a:chOff x="6151422" y="4365"/>
              <a:chExt cx="2687778" cy="51092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1422" y="4365"/>
                <a:ext cx="2687778" cy="5109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747309" y="57150"/>
                <a:ext cx="851089" cy="4308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Hansville</a:t>
                </a:r>
                <a:r>
                  <a:rPr lang="en-US" sz="1100" dirty="0"/>
                  <a:t> (Purple Air)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96909" y="666750"/>
                <a:ext cx="1351890" cy="42685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Little Boston (Purple Air and Ref Trailer)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41579" y="1587052"/>
                <a:ext cx="947255" cy="4308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Gamblewood</a:t>
                </a:r>
                <a:r>
                  <a:rPr lang="en-US" sz="1100" dirty="0"/>
                  <a:t> (Purple Air)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80604" y="4378186"/>
                <a:ext cx="846152" cy="4308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Bainbridge (Purple Air)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62459" y="3321426"/>
                <a:ext cx="846152" cy="4308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Silverdale (Purple Air)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969489" y="2445464"/>
                <a:ext cx="839932" cy="4308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Indianola (Purple Air)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60754" y="2559004"/>
                <a:ext cx="858596" cy="43088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Poulsbo (Purple Air)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19800" y="4644657"/>
              <a:ext cx="1290314" cy="43088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Bremerton (Purple Air and </a:t>
              </a:r>
              <a:r>
                <a:rPr lang="en-US" sz="1100" dirty="0" err="1"/>
                <a:t>Reg</a:t>
              </a:r>
              <a:r>
                <a:rPr lang="en-US" sz="1100" dirty="0"/>
                <a:t> Site)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75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248150"/>
            <a:ext cx="9144000" cy="89535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aseline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380838"/>
            <a:ext cx="2232212" cy="629973"/>
          </a:xfrm>
          <a:prstGeom prst="rect">
            <a:avLst/>
          </a:prstGeom>
          <a:solidFill>
            <a:srgbClr val="64A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\\Chinook\Communications\Graphic Design\Logo\professional - external use\logoNEW_pscleanair_2007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373817"/>
            <a:ext cx="2289489" cy="701727"/>
          </a:xfrm>
          <a:prstGeom prst="rect">
            <a:avLst/>
          </a:prstGeom>
          <a:solidFill>
            <a:srgbClr val="64ABBC"/>
          </a:solidFill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81115" y="1355001"/>
            <a:ext cx="7604949" cy="375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otham Medium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otham Medium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Medium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otham Medium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otham Medium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742" y="4434214"/>
            <a:ext cx="2133600" cy="523220"/>
          </a:xfrm>
          <a:prstGeom prst="rect">
            <a:avLst/>
          </a:prstGeom>
          <a:solidFill>
            <a:srgbClr val="64AB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QUALITY STUDY NORTH KITSAP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9168" cy="42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963484"/>
            <a:ext cx="3068443" cy="20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0602" y="853294"/>
            <a:ext cx="2737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Medium"/>
              </a:rPr>
              <a:t>Low-cost, $250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Medium"/>
              </a:rPr>
              <a:t>Power, Wi-Fi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Medium"/>
              </a:rPr>
              <a:t>Require calibration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399" y="285750"/>
            <a:ext cx="320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otham Medium"/>
              </a:rPr>
              <a:t>Purple Air Sensor</a:t>
            </a:r>
          </a:p>
        </p:txBody>
      </p:sp>
    </p:spTree>
    <p:extLst>
      <p:ext uri="{BB962C8B-B14F-4D97-AF65-F5344CB8AC3E}">
        <p14:creationId xmlns:p14="http://schemas.microsoft.com/office/powerpoint/2010/main" val="187793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762000"/>
            <a:ext cx="3276600" cy="3733800"/>
          </a:xfrm>
        </p:spPr>
        <p:txBody>
          <a:bodyPr>
            <a:noAutofit/>
          </a:bodyPr>
          <a:lstStyle/>
          <a:p>
            <a:r>
              <a:rPr lang="en-US" sz="2400" dirty="0"/>
              <a:t>Before calibration, Purple Air reads 2.5x higher than reference</a:t>
            </a:r>
          </a:p>
          <a:p>
            <a:r>
              <a:rPr lang="en-US" sz="2400" dirty="0"/>
              <a:t>Calibration bring the Purple Air readings much closer to reference</a:t>
            </a:r>
          </a:p>
        </p:txBody>
      </p:sp>
      <p:pic>
        <p:nvPicPr>
          <p:cNvPr id="6146" name="Picture 2" descr="C:\Users\GraemeC\Desktop\DataAnalyses\Kitsap Winter Study 2018-2019\Images\Calibration Bremerton Teom Hourly 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650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7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raemeC\Desktop\DataAnalyses\Kitsap Winter Study 2018-2019\Images\All Daily TS Simple Na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4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aemeC\Desktop\DataAnalyses\Kitsap Winter Study 2018-2019\Images\All Daily TS Comp A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0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GraemeC\Desktop\DataAnalyses\Kitsap Winter Study 2018-2019\Images\All Minute TS with Nephs Simple Na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12180" y="1950134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Little </a:t>
            </a:r>
            <a:r>
              <a:rPr lang="en-US" dirty="0" err="1"/>
              <a:t>BostonNeph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33853" y="187925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Hansville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55040" y="26544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Little Boston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1861750"/>
            <a:ext cx="1219200" cy="939463"/>
            <a:chOff x="685800" y="1925419"/>
            <a:chExt cx="1219200" cy="939463"/>
          </a:xfrm>
        </p:grpSpPr>
        <p:sp>
          <p:nvSpPr>
            <p:cNvPr id="22" name="TextBox 21"/>
            <p:cNvSpPr txBox="1"/>
            <p:nvPr/>
          </p:nvSpPr>
          <p:spPr>
            <a:xfrm>
              <a:off x="685800" y="192541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Bremerton </a:t>
              </a:r>
              <a:r>
                <a:rPr lang="en-US" dirty="0" err="1"/>
                <a:t>Neph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295400" y="2571750"/>
              <a:ext cx="76200" cy="293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857500" y="971550"/>
            <a:ext cx="1714500" cy="685800"/>
            <a:chOff x="2590800" y="1047750"/>
            <a:chExt cx="1562100" cy="68580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047750"/>
              <a:ext cx="1333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Gamblewood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590800" y="1417082"/>
              <a:ext cx="685800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2667000" y="2063918"/>
            <a:ext cx="566853" cy="73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1"/>
          </p:cNvCxnSpPr>
          <p:nvPr/>
        </p:nvCxnSpPr>
        <p:spPr>
          <a:xfrm flipH="1" flipV="1">
            <a:off x="5783580" y="2223868"/>
            <a:ext cx="228600" cy="187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Arrow Connector 7167"/>
          <p:cNvCxnSpPr>
            <a:stCxn id="26" idx="3"/>
          </p:cNvCxnSpPr>
          <p:nvPr/>
        </p:nvCxnSpPr>
        <p:spPr>
          <a:xfrm>
            <a:off x="4338753" y="2063918"/>
            <a:ext cx="426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Straight Arrow Connector 7177"/>
          <p:cNvCxnSpPr>
            <a:stCxn id="27" idx="3"/>
          </p:cNvCxnSpPr>
          <p:nvPr/>
        </p:nvCxnSpPr>
        <p:spPr>
          <a:xfrm flipV="1">
            <a:off x="4169440" y="2873464"/>
            <a:ext cx="596312" cy="104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7178"/>
          <p:cNvSpPr txBox="1"/>
          <p:nvPr/>
        </p:nvSpPr>
        <p:spPr>
          <a:xfrm>
            <a:off x="3726060" y="1237506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Purple Air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10238" y="2184915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Purple Air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64136" y="3169935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Purple Air</a:t>
            </a:r>
          </a:p>
        </p:txBody>
      </p:sp>
    </p:spTree>
    <p:extLst>
      <p:ext uri="{BB962C8B-B14F-4D97-AF65-F5344CB8AC3E}">
        <p14:creationId xmlns:p14="http://schemas.microsoft.com/office/powerpoint/2010/main" val="275724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915400" cy="3242073"/>
          </a:xfrm>
        </p:spPr>
        <p:txBody>
          <a:bodyPr>
            <a:noAutofit/>
          </a:bodyPr>
          <a:lstStyle/>
          <a:p>
            <a:r>
              <a:rPr lang="en-US" sz="2800" dirty="0"/>
              <a:t>This winter, Kitsap County met our air quality health goal</a:t>
            </a:r>
          </a:p>
          <a:p>
            <a:r>
              <a:rPr lang="en-US" sz="2800" dirty="0"/>
              <a:t>Short term spikes in fine particles occurred at some sites</a:t>
            </a:r>
          </a:p>
          <a:p>
            <a:r>
              <a:rPr lang="en-US" sz="2800" dirty="0"/>
              <a:t>People living next to wood burning households may experience poorer air quality (micro scale impacts)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559"/>
            <a:ext cx="9144000" cy="9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8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629</Words>
  <Application>Microsoft Office PowerPoint</Application>
  <PresentationFormat>On-screen Show (16:9)</PresentationFormat>
  <Paragraphs>111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Gotham Book</vt:lpstr>
      <vt:lpstr>Courier New</vt:lpstr>
      <vt:lpstr>Calibri</vt:lpstr>
      <vt:lpstr>Arial</vt:lpstr>
      <vt:lpstr>Gotham Medium</vt:lpstr>
      <vt:lpstr>Office Theme</vt:lpstr>
      <vt:lpstr>     Winter Air Quality study Air sensors north kitsap  March 28, 2019 PSCAA Board meeting Graeme Carvlin Matt Harper Air Monitoring Team    </vt:lpstr>
      <vt:lpstr>2014-2020 Strategic Plan Objective 1.5</vt:lpstr>
      <vt:lpstr>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Observations</vt:lpstr>
      <vt:lpstr>PowerPoint Presentation</vt:lpstr>
      <vt:lpstr>PowerPoint Presentation</vt:lpstr>
      <vt:lpstr>HOW TO USE THE PURPLE AIR WEBSITE</vt:lpstr>
      <vt:lpstr>HOW TO USE THE PURPLE AIR WEBSITE</vt:lpstr>
      <vt:lpstr>HOW TO USE THE PURPLE AIR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Saganic</dc:creator>
  <cp:lastModifiedBy>Erik Saganić</cp:lastModifiedBy>
  <cp:revision>165</cp:revision>
  <dcterms:created xsi:type="dcterms:W3CDTF">2018-11-16T19:29:16Z</dcterms:created>
  <dcterms:modified xsi:type="dcterms:W3CDTF">2021-08-04T19:45:55Z</dcterms:modified>
</cp:coreProperties>
</file>